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96" r:id="rId1"/>
  </p:sldMasterIdLst>
  <p:notesMasterIdLst>
    <p:notesMasterId r:id="rId34"/>
  </p:notesMasterIdLst>
  <p:sldIdLst>
    <p:sldId id="257" r:id="rId2"/>
    <p:sldId id="295" r:id="rId3"/>
    <p:sldId id="296" r:id="rId4"/>
    <p:sldId id="258" r:id="rId5"/>
    <p:sldId id="274" r:id="rId6"/>
    <p:sldId id="259" r:id="rId7"/>
    <p:sldId id="260" r:id="rId8"/>
    <p:sldId id="263" r:id="rId9"/>
    <p:sldId id="297" r:id="rId10"/>
    <p:sldId id="299" r:id="rId11"/>
    <p:sldId id="275" r:id="rId12"/>
    <p:sldId id="261" r:id="rId13"/>
    <p:sldId id="278" r:id="rId14"/>
    <p:sldId id="277" r:id="rId15"/>
    <p:sldId id="276" r:id="rId16"/>
    <p:sldId id="272" r:id="rId17"/>
    <p:sldId id="280" r:id="rId18"/>
    <p:sldId id="279" r:id="rId19"/>
    <p:sldId id="282" r:id="rId20"/>
    <p:sldId id="281" r:id="rId21"/>
    <p:sldId id="288" r:id="rId22"/>
    <p:sldId id="266" r:id="rId23"/>
    <p:sldId id="289" r:id="rId24"/>
    <p:sldId id="267" r:id="rId25"/>
    <p:sldId id="291" r:id="rId26"/>
    <p:sldId id="292" r:id="rId27"/>
    <p:sldId id="294" r:id="rId28"/>
    <p:sldId id="262" r:id="rId29"/>
    <p:sldId id="283" r:id="rId30"/>
    <p:sldId id="284" r:id="rId31"/>
    <p:sldId id="285" r:id="rId32"/>
    <p:sldId id="265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FFCC99"/>
    <a:srgbClr val="D60093"/>
    <a:srgbClr val="FF3399"/>
    <a:srgbClr val="FF33CC"/>
    <a:srgbClr val="CC99FF"/>
    <a:srgbClr val="996600"/>
    <a:srgbClr val="99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62308" autoAdjust="0"/>
  </p:normalViewPr>
  <p:slideViewPr>
    <p:cSldViewPr>
      <p:cViewPr varScale="1">
        <p:scale>
          <a:sx n="63" d="100"/>
          <a:sy n="63" d="100"/>
        </p:scale>
        <p:origin x="-79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DD37D0-FCFA-40D4-BF30-A3F0A5C19D0F}" type="datetimeFigureOut">
              <a:rPr lang="ar-EG" smtClean="0"/>
              <a:t>05/02/1435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C58C71-9141-4481-B52C-FA23428545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975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DF3BF-0CA0-4A56-BE5D-6C164D9902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ar-E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D5A988-8356-4F79-9C3F-1BA6D6EA98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ar-E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58C71-9141-4481-B52C-FA23428545C1}" type="slidenum">
              <a:rPr lang="ar-EG" smtClean="0"/>
              <a:t>16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2233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E246B2-0BA7-4788-9057-D861734A32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ar-E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79EF74-5917-41F1-9E70-4F695BA0AB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ar-E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F2E967-F835-47BA-A362-96C38111AB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ar-E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77D5E-E98A-46E3-8197-28E90EFEF16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eg/url?sa=i&amp;rct=j&amp;q=&amp;esrc=s&amp;frm=1&amp;source=images&amp;cd=&amp;cad=rja&amp;docid=pVAnUviNPaZGKM&amp;tbnid=Vod4OUmyxyShKM:&amp;ved=0CAUQjRw&amp;url=http%3A%2F%2Fhome.telfort.nl%2Flucienbal%2Fphylogeny2.html&amp;ei=hJmkUu-qGMSI0AXEpIDgCQ&amp;bvm=bv.57752919,d.bGQ&amp;psig=AFQjCNHnI2Ab7Xb0bWfFeFA3IY0zJ-cNAg&amp;ust=1386605285835230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n.wikipedia.org/wiki/File:Mitochondrial_electron_transport_chain%E2%80%94Etc4.svg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5332" name="Picture 4" descr="2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0"/>
            <a:ext cx="9540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5333" name="WordArt 5"/>
          <p:cNvSpPr>
            <a:spLocks noChangeArrowheads="1" noChangeShapeType="1" noTextEdit="1"/>
          </p:cNvSpPr>
          <p:nvPr/>
        </p:nvSpPr>
        <p:spPr bwMode="auto">
          <a:xfrm>
            <a:off x="1692275" y="0"/>
            <a:ext cx="4691063" cy="2997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1"/>
            <a:r>
              <a:rPr lang="ar-EG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A128C"/>
                    </a:gs>
                    <a:gs pos="35000">
                      <a:srgbClr val="181CC7"/>
                    </a:gs>
                    <a:gs pos="44000">
                      <a:srgbClr val="7005D4"/>
                    </a:gs>
                    <a:gs pos="50000">
                      <a:srgbClr val="8C3D91"/>
                    </a:gs>
                    <a:gs pos="56000">
                      <a:srgbClr val="7005D4"/>
                    </a:gs>
                    <a:gs pos="65000">
                      <a:srgbClr val="181CC7"/>
                    </a:gs>
                    <a:gs pos="80001">
                      <a:srgbClr val="0A128C"/>
                    </a:gs>
                    <a:gs pos="100000">
                      <a:srgbClr val="000000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بسم الله الرحمن الرحيم</a:t>
            </a:r>
          </a:p>
        </p:txBody>
      </p:sp>
    </p:spTree>
    <p:extLst>
      <p:ext uri="{BB962C8B-B14F-4D97-AF65-F5344CB8AC3E}">
        <p14:creationId xmlns:p14="http://schemas.microsoft.com/office/powerpoint/2010/main" val="5228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 smtClean="0"/>
              <a:t> </a:t>
            </a:r>
            <a:r>
              <a:rPr lang="en-GB" sz="2800" u="sng" dirty="0" smtClean="0"/>
              <a:t/>
            </a:r>
            <a:br>
              <a:rPr lang="en-GB" sz="2800" u="sng" dirty="0" smtClean="0"/>
            </a:br>
            <a:r>
              <a:rPr lang="en-US" sz="2200" b="1" u="sng" dirty="0" smtClean="0">
                <a:solidFill>
                  <a:schemeClr val="accent3">
                    <a:lumMod val="50000"/>
                  </a:schemeClr>
                </a:solidFill>
              </a:rPr>
              <a:t>Mechanisms of collection of released energy:</a:t>
            </a:r>
            <a:r>
              <a:rPr lang="en-US" sz="2200" u="sng" dirty="0" smtClean="0">
                <a:solidFill>
                  <a:schemeClr val="accent3">
                    <a:lumMod val="50000"/>
                  </a:schemeClr>
                </a:solidFill>
              </a:rPr>
              <a:t> Released energy is collected in the form of ATP at two levels: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484313"/>
            <a:ext cx="4316412" cy="5184775"/>
          </a:xfrm>
          <a:prstGeom prst="rect">
            <a:avLst/>
          </a:prstGeom>
          <a:solidFill>
            <a:srgbClr val="00FFCC"/>
          </a:solidFill>
        </p:spPr>
        <p:txBody>
          <a:bodyPr/>
          <a:lstStyle/>
          <a:p>
            <a:pPr marL="0" indent="0" algn="ctr" rtl="0" eaLnBrk="1" hangingPunct="1">
              <a:buNone/>
            </a:pPr>
            <a:r>
              <a:rPr lang="en-US" altLang="ar-EG" b="1" u="sng" dirty="0" smtClean="0">
                <a:solidFill>
                  <a:srgbClr val="008000"/>
                </a:solidFill>
                <a:latin typeface="Comic Sans MS" pitchFamily="66" charset="0"/>
              </a:rPr>
              <a:t>Oxidative Phosphorylation</a:t>
            </a:r>
          </a:p>
          <a:p>
            <a:pPr marL="0" indent="0" algn="ctr" rtl="0" eaLnBrk="1" hangingPunct="1">
              <a:buNone/>
            </a:pPr>
            <a:endParaRPr lang="en-US" altLang="ar-EG" u="sng" dirty="0" smtClean="0"/>
          </a:p>
          <a:p>
            <a:pPr marL="533400" indent="-533400" algn="just" rtl="0" eaLnBrk="1" hangingPunct="1"/>
            <a:r>
              <a:rPr lang="en-US" altLang="ar-EG" b="1" dirty="0" smtClean="0">
                <a:solidFill>
                  <a:srgbClr val="009999"/>
                </a:solidFill>
              </a:rPr>
              <a:t>The main source of energy</a:t>
            </a:r>
          </a:p>
          <a:p>
            <a:pPr marL="533400" indent="-533400" algn="just" rtl="0" eaLnBrk="1" hangingPunct="1"/>
            <a:r>
              <a:rPr lang="en-US" altLang="ar-EG" b="1" dirty="0" smtClean="0">
                <a:solidFill>
                  <a:srgbClr val="009999"/>
                </a:solidFill>
              </a:rPr>
              <a:t>It occurs in mitochondria by the Respiratory Chain enzymes [=Electron Transport Chain  (</a:t>
            </a:r>
            <a:r>
              <a:rPr lang="en-US" altLang="ar-EG" b="1" dirty="0" smtClean="0">
                <a:solidFill>
                  <a:srgbClr val="CC0099"/>
                </a:solidFill>
              </a:rPr>
              <a:t>ETC</a:t>
            </a:r>
            <a:r>
              <a:rPr lang="en-US" altLang="ar-EG" b="1" dirty="0" smtClean="0">
                <a:solidFill>
                  <a:srgbClr val="009999"/>
                </a:solidFill>
              </a:rPr>
              <a:t>) enzymes]</a:t>
            </a:r>
            <a:endParaRPr lang="en-US" altLang="ar-EG" b="1" dirty="0" smtClean="0">
              <a:solidFill>
                <a:srgbClr val="0033CC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484313"/>
            <a:ext cx="4495800" cy="5184775"/>
          </a:xfrm>
          <a:prstGeom prst="rect">
            <a:avLst/>
          </a:prstGeom>
          <a:solidFill>
            <a:srgbClr val="FFCCFF"/>
          </a:solidFill>
        </p:spPr>
        <p:txBody>
          <a:bodyPr/>
          <a:lstStyle/>
          <a:p>
            <a:pPr marL="68580" indent="0" algn="ctr" rtl="0" eaLnBrk="1" hangingPunct="1">
              <a:buNone/>
            </a:pPr>
            <a:r>
              <a:rPr lang="en-US" altLang="ar-EG" b="1" u="sng" dirty="0" smtClean="0">
                <a:solidFill>
                  <a:srgbClr val="008000"/>
                </a:solidFill>
                <a:latin typeface="Comic Sans MS" pitchFamily="66" charset="0"/>
              </a:rPr>
              <a:t>Substrate Level Phosphorylation</a:t>
            </a:r>
          </a:p>
          <a:p>
            <a:pPr eaLnBrk="1" hangingPunct="1">
              <a:buFontTx/>
              <a:buNone/>
            </a:pPr>
            <a:endParaRPr lang="en-US" altLang="ar-EG" b="1" u="sng" dirty="0" smtClean="0">
              <a:solidFill>
                <a:srgbClr val="008000"/>
              </a:solidFill>
            </a:endParaRPr>
          </a:p>
          <a:p>
            <a:pPr algn="just" rtl="0" eaLnBrk="1" hangingPunct="1"/>
            <a:r>
              <a:rPr lang="en-US" altLang="ar-EG" b="1" dirty="0" smtClean="0">
                <a:solidFill>
                  <a:srgbClr val="0033CC"/>
                </a:solidFill>
              </a:rPr>
              <a:t>Very small amount</a:t>
            </a:r>
          </a:p>
          <a:p>
            <a:pPr algn="just" rtl="0" eaLnBrk="1" hangingPunct="1"/>
            <a:r>
              <a:rPr lang="en-US" altLang="ar-EG" b="1" dirty="0" smtClean="0">
                <a:solidFill>
                  <a:srgbClr val="0033CC"/>
                </a:solidFill>
              </a:rPr>
              <a:t>Few reactions can form ATP at substrate level: e.g.</a:t>
            </a:r>
          </a:p>
          <a:p>
            <a:pPr algn="just" rtl="0" eaLnBrk="1" hangingPunct="1">
              <a:buFont typeface="Wingdings" pitchFamily="2" charset="2"/>
              <a:buAutoNum type="arabicPeriod"/>
            </a:pPr>
            <a:r>
              <a:rPr lang="en-US" altLang="ar-EG" b="1" dirty="0" err="1" smtClean="0">
                <a:solidFill>
                  <a:srgbClr val="0033CC"/>
                </a:solidFill>
              </a:rPr>
              <a:t>Phosphoglycerate</a:t>
            </a:r>
            <a:r>
              <a:rPr lang="en-US" altLang="ar-EG" b="1" dirty="0" smtClean="0">
                <a:solidFill>
                  <a:srgbClr val="0033CC"/>
                </a:solidFill>
              </a:rPr>
              <a:t> Kinase</a:t>
            </a:r>
          </a:p>
          <a:p>
            <a:pPr algn="l" rtl="0" eaLnBrk="1" hangingPunct="1">
              <a:buFont typeface="Wingdings" pitchFamily="2" charset="2"/>
              <a:buAutoNum type="arabicPeriod"/>
            </a:pPr>
            <a:r>
              <a:rPr lang="en-US" altLang="ar-EG" b="1" dirty="0" smtClean="0">
                <a:solidFill>
                  <a:srgbClr val="0033CC"/>
                </a:solidFill>
              </a:rPr>
              <a:t>Pyruvate Kinase (glycolysis)</a:t>
            </a:r>
          </a:p>
          <a:p>
            <a:pPr algn="l" rtl="0" eaLnBrk="1" hangingPunct="1">
              <a:buFont typeface="Wingdings" pitchFamily="2" charset="2"/>
              <a:buAutoNum type="arabicPeriod"/>
            </a:pPr>
            <a:r>
              <a:rPr lang="en-US" altLang="ar-EG" b="1" dirty="0" smtClean="0">
                <a:solidFill>
                  <a:srgbClr val="0033CC"/>
                </a:solidFill>
              </a:rPr>
              <a:t>Succinate </a:t>
            </a:r>
            <a:r>
              <a:rPr lang="en-US" altLang="ar-EG" b="1" dirty="0" err="1" smtClean="0">
                <a:solidFill>
                  <a:srgbClr val="0033CC"/>
                </a:solidFill>
              </a:rPr>
              <a:t>thiokinase</a:t>
            </a:r>
            <a:r>
              <a:rPr lang="en-US" altLang="ar-EG" b="1" dirty="0" smtClean="0">
                <a:solidFill>
                  <a:srgbClr val="0033CC"/>
                </a:solidFill>
              </a:rPr>
              <a:t> (</a:t>
            </a:r>
            <a:r>
              <a:rPr lang="en-US" altLang="ar-EG" b="1" dirty="0" err="1" smtClean="0">
                <a:solidFill>
                  <a:srgbClr val="0033CC"/>
                </a:solidFill>
              </a:rPr>
              <a:t>succinyl</a:t>
            </a:r>
            <a:r>
              <a:rPr lang="en-US" altLang="ar-EG" b="1" dirty="0" smtClean="0">
                <a:solidFill>
                  <a:srgbClr val="0033CC"/>
                </a:solidFill>
              </a:rPr>
              <a:t> COA)(KREBS cycle)</a:t>
            </a:r>
            <a:endParaRPr lang="en-US" altLang="ar-EG" b="1" dirty="0" smtClean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1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 animBg="1"/>
      <p:bldP spid="2458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/>
        </p:nvSpPr>
        <p:spPr bwMode="auto">
          <a:xfrm>
            <a:off x="691962" y="1484784"/>
            <a:ext cx="7772400" cy="1470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002060"/>
                </a:solidFill>
                <a:latin typeface="Bookman Old Style" pitchFamily="18" charset="0"/>
              </a:rPr>
              <a:t>The Electron Transport Chain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002060"/>
                </a:solidFill>
                <a:latin typeface="Bookman Old Style" pitchFamily="18" charset="0"/>
              </a:rPr>
              <a:t>(ETC) (Respiratory chain</a:t>
            </a:r>
            <a:r>
              <a:rPr lang="en-US" sz="5400" b="1" dirty="0" smtClean="0">
                <a:solidFill>
                  <a:srgbClr val="0066CC"/>
                </a:solidFill>
                <a:latin typeface="Bookman Old Style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20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My Documents\Gerald_T\table5.1 red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Grp="1" noChangeArrowheads="1"/>
          </p:cNvSpPr>
          <p:nvPr/>
        </p:nvSpPr>
        <p:spPr bwMode="auto">
          <a:xfrm>
            <a:off x="670810" y="246531"/>
            <a:ext cx="7772400" cy="1470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002060"/>
                </a:solidFill>
                <a:latin typeface="Bookman Old Style" pitchFamily="18" charset="0"/>
              </a:rPr>
              <a:t>In ETC there is a series of oxidation-reduction reactions ending in the production of energy </a:t>
            </a:r>
            <a:endParaRPr lang="en-US" sz="5400" b="1" dirty="0" smtClean="0">
              <a:solidFill>
                <a:srgbClr val="0066CC"/>
              </a:solidFill>
              <a:latin typeface="Bookman Old Style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9552" y="3284984"/>
            <a:ext cx="790365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95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908720"/>
            <a:ext cx="669674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dirty="0" smtClean="0"/>
              <a:t>Oxidation of the food we eat (CHO, lipid, proteins)</a:t>
            </a:r>
          </a:p>
          <a:p>
            <a:pPr algn="ctr"/>
            <a:r>
              <a:rPr lang="en-US" sz="4000" b="1" dirty="0" smtClean="0"/>
              <a:t>→ ENERGY </a:t>
            </a:r>
            <a:endParaRPr lang="ar-EG" sz="4000" b="1" dirty="0"/>
          </a:p>
        </p:txBody>
      </p:sp>
      <p:sp>
        <p:nvSpPr>
          <p:cNvPr id="3" name="مستطيل 2"/>
          <p:cNvSpPr/>
          <p:nvPr/>
        </p:nvSpPr>
        <p:spPr>
          <a:xfrm>
            <a:off x="3059832" y="3861048"/>
            <a:ext cx="3672408" cy="1431776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b="1" dirty="0" smtClean="0">
                <a:solidFill>
                  <a:srgbClr val="D60093"/>
                </a:solidFill>
              </a:rPr>
              <a:t>HOW?</a:t>
            </a:r>
            <a:endParaRPr lang="ar-EG" sz="54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0"/>
            <a:ext cx="7200800" cy="71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Reactions of oxidation of  CHO, fat &amp;proteins</a:t>
            </a:r>
            <a:endParaRPr lang="ar-EG" sz="2400" dirty="0"/>
          </a:p>
        </p:txBody>
      </p:sp>
      <p:sp>
        <p:nvSpPr>
          <p:cNvPr id="3" name="مستطيل 2"/>
          <p:cNvSpPr/>
          <p:nvPr/>
        </p:nvSpPr>
        <p:spPr>
          <a:xfrm>
            <a:off x="2578886" y="1178313"/>
            <a:ext cx="4320480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Metabolic intermediates</a:t>
            </a:r>
            <a:endParaRPr lang="ar-EG" sz="2400" dirty="0"/>
          </a:p>
        </p:txBody>
      </p:sp>
      <p:sp>
        <p:nvSpPr>
          <p:cNvPr id="4" name="مستطيل 3"/>
          <p:cNvSpPr/>
          <p:nvPr/>
        </p:nvSpPr>
        <p:spPr>
          <a:xfrm>
            <a:off x="611560" y="2682859"/>
            <a:ext cx="3024336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Hydrogen carriers 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(FAD OR NAD)</a:t>
            </a:r>
            <a:endParaRPr lang="ar-EG" sz="2400" b="1" dirty="0">
              <a:solidFill>
                <a:srgbClr val="7030A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803593" y="2308507"/>
            <a:ext cx="1008112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rgbClr val="D60093"/>
                </a:solidFill>
              </a:rPr>
              <a:t>H</a:t>
            </a:r>
            <a:endParaRPr lang="ar-EG" sz="3200" b="1" dirty="0">
              <a:solidFill>
                <a:srgbClr val="D60093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04048" y="2697418"/>
            <a:ext cx="3574612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Reduced coenzymes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(FADH2 OR NADH+H)</a:t>
            </a:r>
            <a:endParaRPr lang="ar-EG" sz="2400" b="1" dirty="0">
              <a:solidFill>
                <a:srgbClr val="7030A0"/>
              </a:solidFill>
            </a:endParaRPr>
          </a:p>
        </p:txBody>
      </p:sp>
      <p:cxnSp>
        <p:nvCxnSpPr>
          <p:cNvPr id="8" name="رابط كسهم مستقيم 7"/>
          <p:cNvCxnSpPr>
            <a:stCxn id="4" idx="3"/>
            <a:endCxn id="6" idx="1"/>
          </p:cNvCxnSpPr>
          <p:nvPr/>
        </p:nvCxnSpPr>
        <p:spPr>
          <a:xfrm>
            <a:off x="3635896" y="3222919"/>
            <a:ext cx="1368152" cy="14559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4319972" y="1718373"/>
            <a:ext cx="0" cy="70251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4322777" y="2848567"/>
            <a:ext cx="12323" cy="38891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6588224" y="3762979"/>
            <a:ext cx="0" cy="70251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5797084" y="4195464"/>
            <a:ext cx="2303308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D60093"/>
                </a:solidFill>
              </a:rPr>
              <a:t>2H</a:t>
            </a:r>
            <a:r>
              <a:rPr lang="en-US" sz="3200" b="1" baseline="30000" dirty="0">
                <a:solidFill>
                  <a:srgbClr val="D60093"/>
                </a:solidFill>
              </a:rPr>
              <a:t>+</a:t>
            </a:r>
            <a:r>
              <a:rPr lang="en-US" sz="3200" b="1" dirty="0" smtClean="0">
                <a:solidFill>
                  <a:srgbClr val="D60093"/>
                </a:solidFill>
              </a:rPr>
              <a:t>&amp; 2e</a:t>
            </a:r>
            <a:r>
              <a:rPr lang="en-US" sz="5400" b="1" baseline="30000" dirty="0" smtClean="0">
                <a:solidFill>
                  <a:srgbClr val="D60093"/>
                </a:solidFill>
              </a:rPr>
              <a:t>-</a:t>
            </a:r>
            <a:endParaRPr lang="ar-EG" sz="5400" b="1" dirty="0">
              <a:solidFill>
                <a:srgbClr val="D60093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3491880" y="5157192"/>
            <a:ext cx="4943298" cy="792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SERIES OF HYDROGEN and electron carriers </a:t>
            </a:r>
            <a:r>
              <a:rPr lang="en-US" sz="2400" b="1" dirty="0" smtClean="0">
                <a:solidFill>
                  <a:srgbClr val="FF0000"/>
                </a:solidFill>
              </a:rPr>
              <a:t>(ETC)</a:t>
            </a:r>
            <a:endParaRPr lang="ar-EG" sz="24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كسهم مستقيم 22"/>
          <p:cNvCxnSpPr/>
          <p:nvPr/>
        </p:nvCxnSpPr>
        <p:spPr>
          <a:xfrm>
            <a:off x="4302699" y="711696"/>
            <a:ext cx="0" cy="466617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6594385" y="4768281"/>
            <a:ext cx="6162" cy="38891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H="1">
            <a:off x="6588224" y="5949280"/>
            <a:ext cx="12323" cy="504056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5937320" y="6461956"/>
            <a:ext cx="1471972" cy="39604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ATP</a:t>
            </a:r>
            <a:endParaRPr lang="ar-EG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305342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400" dirty="0" smtClean="0"/>
              <a:t>A series </a:t>
            </a:r>
            <a:r>
              <a:rPr lang="en-US" sz="2400" dirty="0"/>
              <a:t>of </a:t>
            </a:r>
            <a:r>
              <a:rPr lang="en-US" sz="2400" b="1" dirty="0">
                <a:solidFill>
                  <a:srgbClr val="7030A0"/>
                </a:solidFill>
              </a:rPr>
              <a:t>hydrogen and electron carriers </a:t>
            </a:r>
            <a:r>
              <a:rPr lang="en-US" sz="2400" dirty="0"/>
              <a:t>located </a:t>
            </a:r>
            <a:r>
              <a:rPr lang="en-US" sz="2400" b="1" dirty="0">
                <a:solidFill>
                  <a:srgbClr val="7030A0"/>
                </a:solidFill>
              </a:rPr>
              <a:t>in the inner mitochondrial </a:t>
            </a:r>
            <a:r>
              <a:rPr lang="en-US" sz="2400" b="1" dirty="0" smtClean="0">
                <a:solidFill>
                  <a:srgbClr val="7030A0"/>
                </a:solidFill>
              </a:rPr>
              <a:t>membrane</a:t>
            </a:r>
            <a:endParaRPr lang="en-GB" sz="24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2627784" y="548680"/>
            <a:ext cx="38884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/>
              <a:t>ETC consists of </a:t>
            </a:r>
            <a:endParaRPr lang="ar-EG" sz="3200" b="1" dirty="0"/>
          </a:p>
        </p:txBody>
      </p:sp>
      <p:pic>
        <p:nvPicPr>
          <p:cNvPr id="4" name="Picture 2" descr="C:\Users\Nagla\Desktop\respiratory chain\Oxidative Phosphorylation Chemiosmotic Coupling_files\mi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19400"/>
            <a:ext cx="36724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ata:image/jpeg;base64,/9j/4AAQSkZJRgABAQAAAQABAAD/2wCEAAkGBxISEhUQEhQVFBQVFxYWFRQUFBYVFhUYFxQWFxcXFhUaHSkgGRopGxgVITMhJSkrLi4uFx8zODMvNygtLisBCgoKDg0OGxAQGywlICYsLC84LDIvMC0sLTAvLDAsLy0tNC8sLCwuLCwsLCwsLy4sNy0sLywtLCwsLC0sLCwtLP/AABEIALwBCwMBEQACEQEDEQH/xAAcAAEAAQUBAQAAAAAAAAAAAAAABAECAwUGBwj/xABFEAACAQIEAwYDBAgEBQMFAAABAhEAAwQSITEFQVEGEyIyYXFCgZEjUmKhBxRygpKxwfAzU7LRQ2NzovGD4eIVFjSTwv/EABsBAQACAwEBAAAAAAAAAAAAAAAEBQECAwYH/8QAPhEAAQMCAwUFBgQFAwUBAAAAAQACAwQRITFBBRJRYXETIoGR8DJCobHB0RRSYuEGM3LS8YKSwhUjJEOyov/aAAwDAQACEQMRAD8A9xoiURKIlESiJREoiURKIlESiJREoiURKIlESiJREoiURKIlESiJREoiURKIlESiJREoiURKIlESiJREoiURKIlESiJREoiURKIlESiJREoiURKIlESiJREoiURKIlESiJREoiURKIlESiJREoiURKIlESiJREoiURKIlESiJREoiURKIlEWHF4hbVt7rmERWdieSqCSfoDRFocF2le8th7dpCLzPbab2tt7YcuPChDiEMEHWR70RX8I7TC7ae+9soiIlzMpZwQ4Jy6ovjECQJAzDWiKQe0tiB5yTlhQhLHMbYX5TcQTtv0NEUez2rtM4XJcCHQXChjUYfKSNwCcQg15g6URZLfavDGPEwksDKnw5FVzm/ddTG+8xBgizWu0NlrYupnYF+7CqhLlspeIH4RM0RYx2ow5JVS7tClQqElw4kFR0jmYoiwWe1dtrbXFtuWW33hQAnKO67xRcaISdRzGm9EWW12rwzEKrMSzhBCkgkkgGekqfXTaiLe0RUmiJNEVM46j61i4SxVZrKKtESiJREoiURKIlESiJREoiURKIlESiJREoiURKIlEWPEWFuKUcBlO4Ox9DRFiGAtBs2Rc2YvMfGU7st75NKIq/qVvu+5ygWwoQKJACgQAI1EQKIoeF4DYtuXC7i2oBiFFt2uLB3JzszEkkzRFgXCYUXjh+6ElA50lIBQBd9D9nbMdFFEWVOzeFEDuhAjQsxBgKBIJhgAqQDtlHSiK67wKyyJahgivngO0k5WXV5zbN15DlRFdY4Hh0YOlsKRIEEws75VmBz2HM9aIotzh2CtiCqiBlygsZGXLDAHxQNBO3KubpWNzK3bG92QUG+MINFsk+LNqzBZmYifJOuXb0ri6qaMguzaVxzKyXuPXDtC/KT+dcHVTzkuzaVuqg3eJ3Tu7fIx/KuLpnnVdRCwaKJcxDHck+5JrmXE5rqGgLCblaErayut4t11V2X2JrIkcMisGNrswtpgu0zrpcGdeo0b/AGNSY6xwwdio8lG0+zgunweMS6udDI/MehHI1Yska8XaVXvY5hs5SK3WqURKIlESiJREoiURKIlESiJREoiURKIlESiJREoiURUNEWgj7H9c+LvO/wD/AEoyRH/Q1j72tEW/B50RcT2+7fW8ADatxcxB+GfCnQvHPnFR5Zt3utz+St6DZfbN7Wa4Z8XdOXErxjinbTHX2LPiLg/CrFVHso0qKbu9olX7GxRC0cbQOgJ8SbrY9nO3N+2wS8TdT11Yex/3rk5hGIWssMEw7wDDxGA8R9QvScLjkuoLiGVP9wehrlvKolhfE8seMfWPRVa5WLrSysL1i62ssZesXSysL1i6yrC1Yus2VpNYus2Unh3EXsOHX95eTDoa6RTOjdcLnLE2RtivQcBi1uoLibH6g8wfWruN4e3eCp3sLHbpUit1olESiJREoiURKIuSx3FsaouZLcBWdVZrVxm0N1g+kAqAiiI+Ma9SLPwrjOKu3cjWQiZ2DMUcZQM3h3gtopzaDxbbSRYsTxvGoXYWA6jPlRbd3OYOIVfFMf8ABQ7ai6PQkixLx7HMMy2UgAmTaunPC4hgVAbQHuUESdbq6nSSKzA8exklTaLBWuFmNi8GRVOIZUI0DsVt24IgeMbyJIsljtFjGQuLAfIYKi3cU3JNwKU1IUQqE6t5vWiLO/HsQMKL/dAv3hWBbuHMgBhltzMkiILR0JMAkUK92rxAS4y2g+V2C5bN4+VrwyMZEsRbUys+fY6SRZr3aTFCMtkGXYR3V0ZIJC22J0LMIIdZH4TIJIuvFESiJRFA40x7vuhIa6RaEbgN5yPUIHPyoimhABlgRERGkbRFEWifiIwuEvF98KGXXmAAbOvOVa2Pea0kdutLuCkUlOaidkQ1P+fgvmjiGMe9ca67FmYkknczVeBhivYyOBPdFgMAOA0VuHwjvqBp1OgoXAKNJOxmBK6Lh/CmCqVUwSFLxpMxJP3Z57VFknaL30/zbryzVXLI6V2Pkt/wzEjC3MoZihOW5mAABmA6jlHOeXtU6TZk0cHbuIN7GwxwOt9fBRaDbUNdL+CIIcL7pOZIzZ4+7zw1XWF6rrqXZWF6xdZsrC1YullaWrCyqFqwsqwtRLKhNFmy33ZDiWS73RPhubejcvrt9KmUU26/dOR+ah1kW83eGYXdCrhVSURKIlESiJREoipFESKIkURIoih8Tule6IJA71Vb1DBlg/Mr9KIpkURa7iXGLdi5atPI77vIb4V7tMxzHlI29aItfhe1OGNtGy3ELhWFruzmGd1WNPCWBcEgGRNEUyx2hw7MFDxnKrbJDDvC2oCgiTpJ9QCdgTRFtqIlESiLXDx4ifhsrH79yCfmEA//AGURbGiLzn9MTXEw8WgW/WStplUEsTbm4hUDf459l6VGqnAMxOF1b7FIbO550afM4fIleSYfsy5jvHt2/wAJLM3zyAgfWucdPUSt3o43EcTZt+l7E+sV0qdv0MJ3DICeWI8bLa2sL3LobiTbmJHiQjbQjQwdY9Kr5C65aQQ4aHA/tfIHJcRIJW77HA31zHrkp1646sG0iPCVjIV6ADTL6e816ulZST03ZxNBjN7g+0Dz13ufQheEqnVkNVvyuIeMjoRy0ty81bjL4uHNljQBgDMnXX6fyrrSUZpaZ0JJeMbDWx93h8lzqK90lS2oYN14sbj8wPtctFvuBYnPZWd1lDO/h0E/KK8dPH2cjmcCQvpsj2yhs7cnta//AHC5HgbhTy1clzVhasLKoWoitJosqlYWVSaIqrcIIYbggj3GorINjcLBFxYr1PA3xctpcHxKG+or0Mbt5odxVA9u64t4LPW61SiJREoiURKIlESiJREoi1/HDFoHpdsH6Yi3P5URbCiKDxLhVq/Hermy7akbsrcvVF+lEWrbgOG78LkYEoXUi4wEq6A6T/0z8vqRThwDDyjZNbeTJ4m8JQZVI13yys9GYbMZItmKIq0RW3HCgsTAAJJPIDUmiKFwdD3edhDXCbjTuM+oU+y5V/doixcb4/hsIue/dVOgmWPsu5rm+RrPaKlUtFPUm0Tb88gOpyXkva3jl3F+MMe6IDWV2AiDrHxSINS9kxQzMMpxkBOfu44ADS4tjmb+A85tiWeGfsXYM5e9hiTxsfJQMZZAhhpO6yDByrOoOomauGjedvG9x9eXFUcjQ3JZ8C1srlzlG1zZoa245Sp0261SbSbUPeS6JssfAYPadbH7fBXVB2UTQO0dFJxPsOHrjgszYPIsMv2Z1lCXtz94DdD6iR6GqeADtd6iks/VkndceR0cPj+oK2qJC+LcrY7t0kZiBz4j5HgoGIVLbjUXElToYME6qehr1EM888DrtMb8sRcX4jiF5mWGGGcWcHszwwuOB4FbPgtxc10J5ZVgDuJWCPyryNY2dsx/EW3uIyPNfSKOSGWghdBfdAc3HMWN7eF1tCaireytrCylFlUmiK0miWVCaLNkoi9E7I3c2FT0zL9GNXdG68IVLVi0pW6qUoyURKIlESiJREoiURKIlEUDjv8AgOegDfwsG/pRFPoiURa/iPhuWH/GUJ9HQ6fxKlEWwoiURYr+IRBmdlVRuWIUD5msEgZrZjHPO60EnkuG7W/pEwKJ3KObzOVDLbEgrMsM2xkAjSd64OqGAYYq0j2NUG3a2YDxz8hiuc4l264jfH2apg0PxPJuR6LBb/tFcWST1GEDSemX+42Hkuk0mydn/wA52+7n/a3HzK0Fjgf6wzO5uYp/ie45RR0gTJPuflWKiCOjsa2XcLsg0Fx8SQfl4qA7+JKqs7lDFdreNgB0Ass64ZbM2mzqsa22GeDHha2457ctdq3paaoDm1VI9r28b7txfEOB4eYOnGqrNoQTsdBVsLH8M7HiDzULHLcCZdRocoPvOg5b/nXpKq8sL2wnvevoqfYk0MFfDJVC7AdcRkbHwNitPwq3cDkkECIIPM8oHOqrZdPLFIXEECxvfBeq/ivatPVQiJpDnXBBGNv85WW8sYu5aOhI6qZg/L+tWVXR01ay0gB4EZjofQXjKarqKR92Ejkcj1CztiLVzdVVj1lQfUOBof2lPvVO6l2jR/yZDI3gcT8bX8COQVuyp2fV4Ts3HHUZft4g9Vk4UFS/kBPjSYaJ0MghgYYEE6jpyqoqqjt7Es3S3Aj464jPI+ZXrdk0ohoXsa7eAeHA8nCx5ZtC3k1EUlUmiKhNEsqUWUoiURKwi77sT/8Ajfvv/Srmg/leJVPW/wA3wC6CpqiJREoiURKIlESiKk0RVoiURQeOpOGvD/lXP9Boimq0gEbHWiKtEUDjg+xdhukXR72mFz/+Y+dEWu432ywWFH2t5c33E8TfQbfOK5PnY3C+Kn02zKmcbzW2bxOA+OfgvOOP/phuPKYS3knQO/ib5LsPzqO6d5ywCuIdk00WMpLzwGDfPM/BcdbxOJx11jir1yEXOwnxESFhQdBuNYgdK4sYZpGsaQS42uchhfz4DVdK7aI2fTOkjZYDRot5nPqthgsDZt3lu2wLZCkKCxIbNIaWMlWiIYaDmKmVezJYgOzdvm990gXNscBhccWnHgbryEP8Rtqd6Oq7ocCLtv3b8T9VKxWGKydSOZO4J5MOXvseRq32dtWGrG4O68e79sr/ADGoC85tDZktKd495pyd9/WOixYdrvltXDbJ3OhBABPiBEHSaj7XoaR0AfUXszXM4m3xNlO2DtGenlMUTA7e0JtYgZg6YZ8UGa7qLi3j1DpPyXSB6RXOjraClg7FpLR+oEZ87W+K32lSV1VUmd7Bjo03At4381k/VLsEFGjfbn1FSn7To94ObK2+AzGIv6twVaNm1QBvG7yUe/4MhBAOUNKkyDJInow2+VTXhsjHNcLg+Rw+RXBoLHtIOI+/zUkcRD6XOfMyVJ6mNUPqunoa8/LsiWkcZaF1v0/5wPR2PBwV7FtSKpaI61t/1aj1y8lBxWJt2mK92xccnYFBzBGXzjmNhXB21KqVlgQ3mAb/AB9k+ZU6LYtKx28SXDQHL4Z/BYeFY1mxNtmMknL0AEQAANgOlQJGAN9X8V6jZtrSRjAbh6YEFdpNRViyURKIlYuiURKLCTRF6N2TtZcLb9Zb6sT/ACq8o22hCpas3lK3FSlHSiLQcU7RGziBY7vMIsktmYH7a61sQMhXQrPiZfSiKzCdrLTgSlwM092qqW72Ms92YEkBgTMfkYIso7VYczl7xoywFtkls1s3JC7xkVjrG2k0RWntbhhmJ7wKgctcNtsgCd5maek23Hy9RRFbcxD4rur2GY92C6uuc2iHDpDMQCHUKLgy6g5x7gi1r8KxQZLXfSXViwN5gzjubSXHIEEkPmg6gZhoNCCKjcJ4jqFuFVhBlF5yYWAAGmVOxJETlMzMki67CIwRQ5zMFUM3Ugan60RVxKZkZfvKR9RFEULB462mGtXbjqi92hLMQo8gO5rBcALlbxxPldusBJ4DFcj2j/SrhLAK2ZvvyiVT+IiT8h86juqR7gv8lcw7DkzqHbg4Zu8hl4rh8f2l4hj1zXLww2HeYVN2EkGFGp6eIxXGMT1TyyIXtno0dTmfC62q67Z2yhbd71te84/8QudXgKOqlHcuNGRyozwYYI2ynQwD9a7VGz6iBheLOHIG7fD3gNbY8lApP4piqZeymu06Em4PDp8ua39m2lqO7HdWswDMi/aL1Dk+LOBy+lKMUklM6RrN+Zrb7rje54t93dvqBfQ2KqNoS7RfVtilk3Y3OsCMBjoeB6m2uSm4vF4UgG3dNxx5SHzOAdyrbr7HQ9Kq6NlRtGUxyxtZhfeAsMMg4ZHqLOGhVjWQu2TAJA8ubcAtcc78OfmLZhQrqKwzEj0ugQJPK6g/wz+IaGrWGvqqCQQ1ILhpqbcWn3hyPeCqZdn0u0IzLSGztRkPEadRgqJiGtnI4Omx0JAPTkynodD+dT6vZ8G0Giop3Wd+Ya246gjjmOYwVdS189A4wTtu3Vp06erH4pfw+z2t9wFJ1jUlOcjmp1HqNaj020nbxpK4WOAucj10x0dkcsDgu9Ts1pb+KojdvDUdNfDMcwtVjsLavatFu5/mBfC37aD/AFAT1mt6jZTou9TZfkJ/+Scuhw4WXSj20T3an/d9wM+ox6rVXcA9lhnAE+V1IKt+yw/81VF97tNwRmDgR1HoL0LHBwDmm44hbccQYgBwtz1cHN/ECCfmTXKN8sItE8tHAZeRBA8LJNRwTG8jATxyPwsjYm03mVkP3kOYfwNr/wB1S4NoVMQsSHjngfMYfBV02w6Z3sXb8R8cfioWNu97cVbctCogkQWjnHLp8qjOfcukcLbxJtna/q6t6Cje8NhafZGJyAA1K33B+z5tst24fENQo5H1NRXyl2CtmmGAObFckixceGth98V0FclwSsIlFhJoipNZRKIqohYhRuSAPc6Clr4BCbC5XrGEshEVBsqhfoIr0bG7rQ3gvPudvOJWatlqlEUa9gbTliyAlggYnn3bFkn2Ykj3oiif/b2F1+yAkAaFhER5YPhPhXURMCaIlzs9hTvaXkN2EACIWD4RBIIETJmiK6zw/DOrZbaEEurDLzzPnBB/Ez/xGiKZhcMttQiCAOpLHXckkkn50RaXtTw0XWsONHR2FtxIKMyEg5hqASoU+j0RSOF8VJCpd0YyqvEBmWcyMBotwEGRsYlZEgEWu4/29wWFkNczuPgt+L6t5R9a4PqGNwGJ5Kzp9kVEo33Ddbxdh5DM+S8947+lTGXFLYaybVv/ADMpf/vZYH0qK6qLju3APC+KtodmUkXtXeefdHkMfiFyPCrb4q332Iu3Lgtwndg7CBGZtcq8tBy3FbRQfiKjsg4A2vc4k8Q0YC45nwKh7T2zJs6mbuR4HhYAf1WxN/RW1w9wW5W0q2wPujU+7nxH61fQbJpQTvtLyNXY+Q9nyC8DVbdrqg3L7DgMP381lxV74ARllmMIFkzE7CTHoK7UlBDTSF8bbFw4k+V8lGrNoT1LA2V29bl9dVAtqDmUjZ8w+YDA/WfpUssa7B2hv9VF33NsWnMW+lvJbKxi/vbxlzRPh+66/Gv5jkapa/Y2+7tqbuvve2QJ4j8p+B94K4oNrljewqRvRnDmB9R8RorcRhIBZByzFRrp95T8S/mOYrGztrBzuwqBuyXtla54Hg74H3Totto7NcGCeFxfH1vuj7fLVW8NBLNDZSEcjbWBOUg6EHpVhtDsnRBswBBIHnqLYg8CFVUskkcm/GbEcFW1dVhlAHpaJgSdzac+Q/hbwmqGaiqtnyGanJc3XU/6h739Te8Oa9HHXU20GCKqG67Q/Y6dDgrXD2SIBKv8LKVJIO0bhgdiD7GpbH0+14DvCzm6ixtfgdQdQehChOjqNlTjcNwfiOY+3gVW9bS6C6mGHmJga/8AM5L+2PCeeU7xYauo2c8Q1PeZo4fTU/0nvDTeClSUkG0GmWm7r9W+vnlxsVrjfe2WQj0ZGEqfcf1GvQ1bTQ09ZGHHEaOGY6H6ZcQquCaopJCG4HUH6hXNZRgGQ5C0gI58JI3y3Ppo0e5qgnop4SffHEZjqNf9PkF6el2rFKAH90/A+Onj5qFirZUlWBBHI1HY4OF2qxKldk1nEE9FP9/nWtRkFYUWFPKeJaPmbLtBURaJREmiKk1lEoipNEVCaIt52NwXe3w58trxfvfCP5n5VLoo96S/BRKyTdZbivRBV0qhVoih8YNzuLncz3mRsmXLmmNMubSek6URc5ZxuJXvO5S6bQDurXUu3HaEEKBcyuDmkkGdiFoius8Vx5UXDa0GYFe6fMY/WIfWDqEs6Zf+J6iCK25xTHZ8yWmyO5C5rb+UXHCeGJTMkEsYAgTG1EUjhWIvjvMS6EQ+W6gRkDoFX7RFbVmXUTHiAgZsqkkXSW7gYBlIIIBBGoIOoIPSiLj+3PbPC4ZDbzd5fUqy2k1OZHVwGI8u3vrtXF87Wm2vrNWNNsuaVnaO7rOJ16DM/LmvMuO8fxmON7Of1Ww2QvbyNDckc6SdlBP7OmlQ2zOqH7kZBOOAIAwzF+P7qxmfSbNYJALjLeIueoGQ+fioHC8CbEC4im4zHJeJzq3RUJ8Kn3E8tDodoPw3bFlWCLW7uQH9QGJHO5b4Kp2rXVk8QkopN5p1948rnh4FT3xThpLsG21Yzpyr1RhpWsDNxu6f0i2AvoLLwXbVBk39529xub8FlbC5GzwLVySO8UBrbHYrcVdPQx8wd68w+khqm79A7eAx3MQ4cC0mxHK+HAhesZtOogtFtFuBw3sCCOBtgfDHiFS7hyfKuVokpM6fett8a+2o59asdm7Z3j2NSbOGFzhc8HD3XfA6cFVbR2PuDt6bvMONhjbpxHxGqgC4JiRNW7auF8m4HC40USXY1fDTCokicGG2PL5jqVSNS3UAfQn/AHrvrdV18LLJavZT+Xt7UugV9rHlSTuCc2XbXqp+E+v1mq7aGzoaxtn4O0Oo+45eVjirChr5aR12ZHMaH9+am2QpZb1sjQjMugDToVPJGIkfdPIg6VSGrnpmmlrMiO6/pl1A/wBw1BHeVq6ihqh+Io89Wfb1bhwWrx+HKExqswDzHow3VvQ1d0tY2YAHB3D6tOo5hUkkBYfXx4KLbxOVg0TG0k9DBkQR1roLm4d8FsBYAqQ3eM/e2g3RTopOUZdBOum8TzqFU1FKB2M7hjmD6w5ZKbBT1Dj2sDThqFnQpfiy47u4NAIIy8/CPu/gO3wnlVOWy0Du1gO/GeY9X/UM/eGqtd+KubuTjdkGtvp9PLgtbeVQFS4yWioM6l3eWJByLtpprGwqwftJmJjBf0wHmcPK6ix7Lldbes3r9lhuY8MospmKJJzPGYnbQfAv4ZPWquS75DK4AE6D6nU81e00QhZ2YJI5/TgF0HZHCQrXTu3hHsN/zj6VDmdd1lflnY07Ijme8fHADy+a6Ca5KOlESaIrSaIqFqIrC9Fi6tBJIUCSSAANyTsKyATksEgC69S7OcL/AFeyEPnPic/iPL2G1XtPF2bLaqlnl7R99Fta7rilESiJRFExtu5o9o6rMo3lcHkT8J6N9QaIrsFi1uAkSCDDK2jI33WH9giCNDRFXG4tLSNduMFRRLMdgBWCQ0XK3iifK8MYLk6Lxrj/AGyxF/PawLdxhGcqLr6EuZlVIkqhJmANCd9YEIySTEsiBNsbDhzJIA5DMq7LaPZdnVJDnHxAPIe9bjkOa0vC8E9q00j7Qs3eNuShAyZWH/DOuo5yDXbZQpn1DmyjvC26Dx1wPvZZ42xCpP4oramWNkkLiYyMSPhfl8Fl4ZjWRQPMuqsragx4T7bVb1uyo6sNPskX7wHeB0xww5eVl5Wm2hLSvNsWnNpyIOPohSbNsDOi+Qb5gHtspmA6iTptmgjYyKp6qaSINj2hHvDR7cHDmDhieGB0s5XVNCyVxloJN12rDiD+3PHwVmLChCGD5oGSSGXLsYubsvSZPKY2l7NjljxglD4cbjJwPTQ3zGA1tfOHtGRkmE0RZNx90/fDLPqlrEzuQrRGYiVcDZbq8x0YaisbQ2O4P7elwdnYYG+padCdQe6Vvs/a7dz8PVi7cr5+fEc8wrwSDlA18xskz+/Zcb+4196giogrR2dYN1+QeBbwcNOju6dLKa6mnof+7RnejOJbn4jj1GPG6i3eHW7zC6rFWGrf/NR/rX5gb1wEE2zJmmYXZfMesOh8HHJWn/WX7SpHQRu7xaRuu4fX6ahR76FDDCDv7jqDsR6ivXw1Ec7N+M3HrDkeRXhJqeSF+5ILFYC1bly0DVjZ61JWwatpw/iKkC25CkAqrQIIPIzpz2PhPpvXmdoUMwe+WLvNcblh+befTvDS4wXoqGsiLWxyd1wyePkeI64dM1l4kyoh7wFTGVSASrfhncAbgNqI0JFQKIPe4fh3Atvexwcw/vkS3A6gFTK/c3bzts7iMWuH7Z2OWhsudtYsK0qJKkEFtjsRp0r0EjJZWuDzugi1hw68emXNU7CyMtLRc53P2+6t4jaN2b6szgeZXJZ7Q9z5knmNp16mlMRpj2bhnkRgHfY8tdOXooKltQ3eGYzHD9vRVb2Lud2FzvliIzNEdInauTYYw++6L9FMLjZam6OY3H9kVKBXE8Vs+A4B7z+Hy/E3ID0qPPIGi2qs6GlFu3lHc0H5jwHLifBeg2bQRQq6ACB8qgLrJIZHF7syrpotFQmiK0tRLqw3KysLE12s2WLrA9+s2WLrvuxPZwpGJvCHP+Gh3QH4j+Ij6VZ0tNu992araqo3u43JdpU9QkoiURKIlESiKFjcJJ71CEuqIzHysu+S4Oa767idOckXjHa7tK/E8QcOCbeGsa3ADOcgxo3PMZCnprG4qA7tJ5BHHrl9XHkPtxXoHSxbIpHSP/mWx445NHXU+Gi191pgAAKBlVRsq9B/eteqp6KGCHsgLg53zcdSfWGQXy+srJaqYyyHH5cgs2HxZTTcDl065Ty/rzmo9fsqCrF3YOGThn+9vhoQu9DtOakNm4t1acv29XWW3hlJLLuWzgZdhAOqDcaTmXrsKqfxtZs7u1Dd9n5xn5nXk639RVr+EpNod6nO4/8AKcvD9vJYcQ7pLbBmzBk1E6+Vh7nSreKqpqmPud7QttjjxB9cFUT01RTSd8bpve+ngVLQkr9ooZWAYlIMT8TKNR+0I9Z2rz0sNO2d34GTckBtuG+662gJw8MRwtmr+Oad0DTWx78ZF94Zt5m3rrkoeMwZUZlOZd53IHXTceo+cHSrbZ+1WTHsJRuSD3Tr0+3lcYqqrdlOhb2sR34zqNOvryWJL8KofxKZIGoZIPmRuRnppprW+0NnxVN3ey7K+h5OGo+PApQbRlpLatOn1HBZbnih80GdLw8Inkt4DyP+PY/nVNDVTUR/D1Ld5h0zw/T+Zv6TiPgrmakhrh+IpTuv8sefA88iqjESe7uKA4M5TAVj1U7Ix/gbnvNH0r6f/wAmhddh0GOHTUD/AHt0Oi1ZUsqP/Grm2cMnZf4+RWPE4h1nna1R0VRbKlhs6AaONCDsYEGpVPPDVgW7sosRc3y4HVpyIwNswoFZQS0xxxZxH14H0Fp75UbHMD8j7EcvfarFsz3Os4WsMvqDw5ZqF2Wuim4rAq695Ykj7s5idJI9HH3eY1WdQKmDaUsMvY1dgdHZD/B46ZG2Zt5tnxyxCWmxGo1Hrh5KLguM3LSwy95aOmRxI9geX8q7VlBFM7fadx/5hn48fWK401bJC3cd3mn3Tl4cFTEYNLh7zCE+JTmssRnWCNFJ8wMn6ddKitq5Ij2dYOFnjI558PWmKkvo45gH0+mO6cx04qFg7F9W7wfZBT/iXPAg5EHN5umUAz0qRVVNO5u48719Bifhl1w6rnS00++HRix4+vkpl3DG6T3KkJmABIKqJ00nULO0+lVEby0WdifXhfivYigk3Q6Uhg55+Dc/Oy22B7JqNbrZvwjb61o6occBgu7W00PsN3jxdl4NGHndbjDW1snu1ACNJT0b4l/qP3ulcj3hdcnyOc+7jn6spRatVhWF6LF1ja5WbJdYnvVmyxdYHv1tZakqywHuuLdtS7nZVEk/31rZrSTYLRzwBcr0Xsp2LFki9iIa6NVQarb9T95vyH51ZQUob3nZqvmqS7utyXZAVNURVoiURKIlESiJRFzP6ReK/q2AvODDMvdrG8sIJHsJqPUv3WczgrPZEAlq23yb3j4YrxjC4MLYtwQGYC4zfEWuCdeqhcoj161P2NANx0xzJIHINwt4m5PgvPfxTXPlq+yPstzHM4krPhL+VwHXUbrvI2LLO/z5xNWFcDJAYw/cJsAcsb4eeXFefp3sglEjmhzRofl14aKZew4aCsSdoHhfrkHJhzTfpIqoo9rSQP8Aw9bgR73yvxB0dlo6xVxWbKimj/EUeI1bw42+3kpGINhQCz5yPKLRIIAA8zMNBM6amrFzql92xtA4lwuPAA4/JVB3G2JN7cM1hxWIFu4yMSRoQ4AJYEAr3iHwvoRrofWqZuyxPE2opu4/HC5sCDY7pGLcRpdvJXMO1yy8NSN9vHXx4/PmiPlEqVCg6ak2pP3X81lvePeoU0jXu7KvjO9+YDveIyeOl7flCsYYi1vabPku3Vhy+7T181mt3dSIKsNSpEEfiIA1H41G3mUjWo9TG5rAZDvs92QZjlf/AIuP9LgcF3p5GuceyG4/3ozkfXEeIIUTieClCyAQBnIgbdVOsDnEwdweQtNn7UJe2Coxvg12hPA8/jxGRNZX7NaGmWDC2JbqOY5fDgrOzuEW5nPfC2w0yZQ2YH7yk6ryisbe2iIN2J0W+Dje9rdDoea22NsyaZpnjfu2NuPPHl80xlhQxsGGK7KpllkTNgnzLrraOvQ1ApppYGCphvuOzv8A8rZHg8YfmCnTNiqXGnnsJG6j6f2nwUE4o2yBcMqQQl5Rm8PNGU+dRzttqPSpckEVWDLT91+ZbljxwydwcMDrdR455aM9jUDeZoc8PqORxCj8SwQKC4kDM6hcpzIS062zvl0godV030NbUtVK+URy+0Accjpnp4jA6LSppYmM7SI3aSMPPL1cLV4bHvZclTDDRlOoOuxHMfn7GrCohjqGbkg+45j11UKGSSB+8w/v1Wx4u9p3ytntOyrcMIXnMNriAgq468wQTBNU9LUTQsLcHtBIBvbLgcQR8ssQrt2zhVvBjaQ442Avn8lKt8Pc2xkVlAGU3LkLowKMRbEz4XOpJ22rnNVPmO661s7DiMRibfABWsGx4qQb0r8eAxPPkPEnotzg+z1pINwteYc7jFo9pJqKXk5YDlgrJs4iFoG7vPN3mfpZbRlWMsDKREco9q0GGKjuJcbuxUexdIPdsZI1BPxLyPuNj8jzrZw1C5g2wKYkZliYO4PQjUH60bgVlwuFitYnMJ2OzDoRuP75EVktsVgOurXvUAS6j3L9bALUlYDeJMCSTsBqT7Cs2Wt11XZ/sJfvw+IJs2/u/wDEb5bL8/pUuKlc7F2AUWWqDcG4lei8I4LYwy5bKBZ3bdm/aY6mrBkTWCzQoL5HPN3FbGui0SiJREoiURKIlESiLzz9LQNy0LPRGePnH8garK59ntHir7YVmzXOvd8wvP7FpnS0yiQbaAnkpRArAnlETr1q32ZXww0rhI4DdJ6kE3Fhre9sNbheN25s6d20XBjSd4/LA+VlTG4MBVzH4nUldcjIY0PtFWjJ21DQ5uRs4ccRe6pXRmF5a7MXB4YFTuB4ZXUqbnjMysTbMHSSDKPsZ3G4mvK7c2m3tTDLFcN94GzhhmLixHLI5Feq2VsmdkTaiF9i4XsfZI4Hn8QseIsi7JUjMuhJI1PR+U9HGh5wd5NNWTbOIjqLmM5O4ftxbmNLjKLUUsO0AZafCQZt4+uOR1sVBOIJi1dB0MAnRk1215TyNWz4t0memOeJHuv59bZEZ6qjGe5L+4WK67WWlSRMx6jMR4hty2rZxjq4W3aHNNs9MMxzW7TLTS3YSCFeeKLkIKEMBNsoYCnqoOqjqAYPQVWs2WYZt6J/cODmnG44HQ9SL8yFaP2l28VpWd8ZOGBHrksi4xXJsvuf/TDE7xP+Fcn91o1HOolRQyUru3psuGdv7h/+m6G2ClwVsdU3sKnPR2X+PkdQtXj7Jt8pUnwuRDKV3U81bkV/81OgqIa5neGI0+o4tOh+q4EVWzXkRuIB10PUcQoMs0sJOUZiegkCfqRU3utbujLKygOc+R5kcSTnfVbHh/EhdPc3BmLwJgnPyBuAahv+YPEOeYaVR1dH2B7eA7ttMvLl+k4cLFXFLVdsOxnF+evj98+N1EbB2w7KLkgNGRULXgVMFfuAz8WaP5Vn/qLy1p3Mbce7jr+bwtfiu0Gw5JpS2M3A+HXQdSbLb4Lgd0w1tRYiYZjmvNPVohP3QCOpqDJUuk/mG44ZDy18Seiv4dmUtKMTvO4DLxd/aPErdcL4dZQZlWWnxG5q4bnm9fWuDycj+3gpZqnFu6zujgMPPU+KnX1DKUOzAg/MRWBgbqMRcWWHD4gsisdyNffY/nNZcLFYBuFVrlYssqJijIkGGXVT69D6HY1u3DNaO5LEuLzCduRB3BG4NZLbGywHXUO/iMrZuTQG9/hb+h+XStwLiy0JsbqhvEkKoJJ0AAkn2A3rACzddRwPsHib8Ne+wQ/e1uH2Xl86kx0z3clGkqWN5leh8D7MYbCj7NAW53H8Tn58vlU6OnYzqock7355cFuoruuKURKIlESiJREoiURKIlEXCdu1+3XobY/1vNU+0P5g6fdWtAf+2ev2Xm922cNekz3TEkRynYxsWU6j2FRbNda4BItnrjl0OSs62MzxmZhsSLOtofzdD81VpHgaGRjnDAwDyzK3z1B+derpnMnjbJA4hzcCDjbXdcOWhGmVwV8xqKaSmeY5Rnrx5gqA9tQxIg6RmPT5GD+dbudBIQ6Vo3wcszh4ZcCQpENVVwMMcUhDDzsP2PRWnFsGzgw3pt0+lSZGRyx7jxcHQ+s1DY98b95hsRqFsVdMUMuiXgPD91o5dfluOUjQefLZdlP3m3fDw95l/p89bHE3l4tpCzrNl46O/f101HEsyvDCGgSPl15+9WVBMx0F2nu3Nul/gq+ogeJd0g71hhzspuExK30GHuHxKItONT+z6n05jbUCaqoa+lk/FwYtOLm/X99DyJtZU7mVLPw02Dh7JyPQ+vitPxPOtxhc8x1nk07MDzBq2iqY5WB7DgfVjzUGSmkY8tcMR6up+ExXeWX75WyKBNyNDBCrqdDdWdOZXMp5EUtXH+HqGvgIuT7PxP8ApNseBsRqrelcaiExTA2GTvWv0wUXDYJZ8LNdJEBbGZQw63HYeEH7oB+VbybQkIs0W5uth0AOPUkBSqP+H5ZO+493jkPMj5XK3mE4FdIh2FhP8uxKk/tv5m+ZI9Krny7xu67jxOPkMh4DxV9DS0dMO6N4+Tf7j42C3OC4fasiEUA9dz9a5ucTmuklQ97d3JvAYDyCkM9YXBRMRIOdfNzGwcdP2hyPyrdtjgVoc7hFxIYZgdD8vcEcj6VgtINigIOKiWb0F16NI9n8X+rNW5F7Fag2uFR79Ysl1HuYmtrLF1Dl2ebas8+dVBaB98gbAcyeXtXVjC7uhcnO3cV23Bv0b3rvixTi0hHkQhrhB6nyr+dSY6R2bjZRpKluQxXZ9luCYfC5rK2wLtve4wBuXEPkfMesEGIGZW0iKmMhYzIKK+VzsyujrquarREoiURKIlESiJREoiURKIlEXI9vcPpbu9CUPz1H8jVZtBnsu8FY0DsS3xXFYnDrcUowkH6g9R0NVt7K2ildE7eb+xHA8loL2AvWZAHe2iZK6/WBqrRzH/tXeOZzHB7Tuu4j5HiOR8LLSp2fTVjbNsP0uyv+l2nQ+awYPF2bbHVxnGQh1EIDEksDry5DSalVdbNUsaLAFpDsDnbQDTxJxVEzYZonu372LSBcYY63yPgtdi8O6eYH9oCUI5FXGhFX8NbHOe4R549CMwvLS0ksJIe2yjPeAVSGOaTI+7BBBB/vauhAuTbP4rDW2xCn4rGLfsq13wsG7s3AJysQWUwPMpAbMBqCJG5B8xPTOppiyL2T3t2/gehF8DqMDldex2TtA27VwG+O7e2NvQx/dQ7WHySXuWIIgHP3hH4kRPFm6SBU9tewRhrWuJGlreZOFvNV01DLNUufh3iTxOPADG6nr32IYZLYdAB4r6fFHiYQfDmOpWSJk7mqplogd0lpJyacLaDEaaHO2GQXoRspzmtNSQAPze0f9Ixx5raWOzwYhsQ5uEbINEXoFWIA9gK59pb2cPmepzPipbDTw4RMuRq6xt0GQ+K3Fm2qCEUKPQRWi0kmfIbvJKqz0XO6xtcrNlhYXu1myxdYXv1tZa3UC/dykuus+ZRz9R+L+f0roBfArQm2IUa5ihnDAyGWJ6xqv5FqyG4WWhON1M4Zw3EYo5bFpn6tEIPdzoK2ZE53shYfI1uZXc8E/RkNGxdzMf8ALtGF9mciT8oqaykHvFQ31R91d1w/hViwnd2bSIvMKoE/tHdvnUtrGtyCjOcXZlYcCe6f9XPlMmyx+6N7U9V5dVj7pNbLVScRhZdLgOVkkHTzI3mU/MKfdR60Ra7jNvEm9aNksq5GVyIIGa9Y1ytoWyC7BIMa0Rax73E8gaNWAzqFTwR3ElN5Yk3t5Gg001Ip1g402GLmLxeyAAqAIk2hdYAk6wbp1JiBvzIoS3eJA2gRmBg3CVSQx7qVgfB/i66HQa8iRYbn/wBSKrmNzzWS3draDKPsHuZesHvlgzIGx5kWZ8RxEIGysWLCFCW/KLaHxDXVmLzBEZYBHMireu8SGXKJDQzHKkqxLAJA+CACTvr5hRF1YoirREoiURKIoPGsD31l7fMjw+jDUfnXGePtGFq6wydm8OXmLKQSpEEEgjoRuK8+QQbFXoN8QraIo2KwNu551B9dj9ayCQu8dRJGN0HDgcR5HBQF4EF/wrty36BtPyisudvYuAPgtu0gd7UQ/wBJLfhiFY3B7x3vhh+K1bb+YNZDgMrjoXD6rk6Chd7UbvNv9qxXezueBculgPKqqFVesKNB9K2bIW4jXXM+ZuVkMo2izYz4u+wCk4PgNi3qFzHq2v5bVh0jnZldBUlgtE0M6DHzxK2WaK0UYm+JVjXKLF1ia7WbLF1ie9W1lglR7l+s2WLqNcxNbALUlRbmJrYNWpKmcG4NicY2WwhIG7nRF92/oK6Mjc72QubpA3Mrs7H6OUw+S8wOKbOhe3HhWXAZlT4hlLSD7gbgz46YAd7FQn1BPs4L0izZVQFUBVGwUAAewFSQLZKMslZRKIofFsOz2XW3Au5H7piPJcKMEbbSCaIua7nF28zYazdRSgTu3dHJu93e+18TkZc5sy0y0baSSK02uJgsqM8fbZWbumEm5eKzOuxs5eUSCOhFs+L4bGFwLN11QIokd1LNF3MzZl30tbQNTRFAycTYuCzJvBAswIS4U7smdCe6DZhuTEURYb2H4mty4yG4zFQtsk2e7OXvie8GhDeNQuUCSBmkCiKZ3ePN82810WSQO9PcEgLHiXw6EiZBU60RSOAHHd6TidFyDSEyZoSMhXxT5806TEURdDREoiURKIlESiJRFx/bDgp1xNsf9RR/r/3qsraf/wBjfH7qxo6j/wBbvD7LkKrVYpRFSaIrS1EVpeiwsbXKzZLrE92s2WLrA9+trLW6j3MRWbLBKjXMTWwC1JUW5ia23VrdTuE8BxeLP2NpiPvnwoP3jp9JroyMv9kLm+QNzXoHAP0ZWkh8U/et/lrK2x7ndvyFTI6UDF2KiPqScGrvMPYVFCIoVRoFUAAewFSwABYKMSTiVoe02IvK6i214fY3iotWy4a8GtC0H8JAGrbkCJ6aZWFrmx/EFlctxyxxPdkIIBN4W7SuYgBZDBjEqeeUkkXR9n7t1rC9+GF1ZR8wALFCVz+HTxABtNNaItjREoiURKIlESiJREoiURKIlESiJREoiURKIqEURchx/stqbmHHqbf9U/2qsqKL3o/L7Kxp6y3dk81yF22QSCCCNwRBHuKrTgbFWINxcLAz0WFja7WbLCwverayxdR3v1myxdR7mJrYBakqJcxNbBq1JVllbl1sttWdjyUFj+VbW0Wt11PCP0d4u9DXYsr+LVv4Rt867tp5HaW6ri6djdb9F3PBewODsQzL3zj4rmo+S7VKZSMHtY/JRn1Lj7OC6pEAEAAAbACAKkgWwCjHFXVlEoiURUiiKtESiJREoiURKIlESiJREoiURKIlESiJREoiURKIlEUHiHCrV4faICeR2YexGtcpIWSe0F0jlfH7JXO43sQrf4dwj0ZZ/wC4R/KoTtnj3Spja/8AMFp8R2CxHwuh+Z/2rmaKUcF0FZGeKgv2CxnLJ/EKx+El4fFZ/FR8fgifo4xbea5aX6n+lbikk5ef7LQ1UfNTsP8Aou/zcQfZE/qTXQUbtSuZq26BbzAfo9wNvVka6etxiR/CIFdm0jBncri6qecsF0mEwVu0MttFQdFUL/Ku7WNbg0WXFznOzKkVutUoiURKIlESiJREoiURKIlESiJREoiURKIlESiJREoiURKIlESiJREoiURKIlESiJREoiURKIlESiJREoiURKIlESiJREoiURKIlESiJREoiURKIlESiL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775200" y="-1279525"/>
            <a:ext cx="37814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9400"/>
            <a:ext cx="398462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4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8000">
              <a:schemeClr val="bg1"/>
            </a:gs>
            <a:gs pos="96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مستطيل ذو زاويتين مستديرتين في نفس الجانب 119"/>
          <p:cNvSpPr/>
          <p:nvPr/>
        </p:nvSpPr>
        <p:spPr>
          <a:xfrm>
            <a:off x="3407695" y="1210081"/>
            <a:ext cx="982204" cy="576064"/>
          </a:xfrm>
          <a:prstGeom prst="round2Same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COQ</a:t>
            </a:r>
            <a:endParaRPr lang="ar-EG" sz="2200" b="1" dirty="0">
              <a:solidFill>
                <a:srgbClr val="0070C0"/>
              </a:solidFill>
            </a:endParaRPr>
          </a:p>
        </p:txBody>
      </p:sp>
      <p:sp>
        <p:nvSpPr>
          <p:cNvPr id="127" name="مستطيل ذو زاويتين مستديرتين في نفس الجانب 126"/>
          <p:cNvSpPr/>
          <p:nvPr/>
        </p:nvSpPr>
        <p:spPr>
          <a:xfrm>
            <a:off x="7434592" y="1969966"/>
            <a:ext cx="893289" cy="533433"/>
          </a:xfrm>
          <a:prstGeom prst="round2Same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u="sng" dirty="0" err="1" smtClean="0">
                <a:solidFill>
                  <a:srgbClr val="D60093"/>
                </a:solidFill>
              </a:rPr>
              <a:t>Cyt</a:t>
            </a:r>
            <a:r>
              <a:rPr lang="en-US" sz="2000" b="1" u="sng" dirty="0" smtClean="0">
                <a:solidFill>
                  <a:srgbClr val="D60093"/>
                </a:solidFill>
              </a:rPr>
              <a:t> a</a:t>
            </a:r>
            <a:endParaRPr lang="ar-EG" sz="2000" b="1" u="sng" dirty="0">
              <a:solidFill>
                <a:srgbClr val="D60093"/>
              </a:solidFill>
            </a:endParaRPr>
          </a:p>
        </p:txBody>
      </p:sp>
      <p:sp>
        <p:nvSpPr>
          <p:cNvPr id="123" name="مستطيل ذو زاويتين مستديرتين في نفس الجانب 122"/>
          <p:cNvSpPr/>
          <p:nvPr/>
        </p:nvSpPr>
        <p:spPr>
          <a:xfrm>
            <a:off x="8286969" y="1927335"/>
            <a:ext cx="857031" cy="576064"/>
          </a:xfrm>
          <a:prstGeom prst="round2Same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u="sng" dirty="0" err="1" smtClean="0">
                <a:solidFill>
                  <a:srgbClr val="D60093"/>
                </a:solidFill>
              </a:rPr>
              <a:t>Cyt</a:t>
            </a:r>
            <a:r>
              <a:rPr lang="en-US" b="1" u="sng" dirty="0" smtClean="0">
                <a:solidFill>
                  <a:srgbClr val="D60093"/>
                </a:solidFill>
              </a:rPr>
              <a:t> a3</a:t>
            </a:r>
            <a:endParaRPr lang="ar-EG" b="1" u="sng" dirty="0">
              <a:solidFill>
                <a:srgbClr val="D60093"/>
              </a:solidFill>
            </a:endParaRPr>
          </a:p>
        </p:txBody>
      </p:sp>
      <p:sp>
        <p:nvSpPr>
          <p:cNvPr id="110" name="مستطيل ذو زاويتين مستديرتين في نفس الجانب 109"/>
          <p:cNvSpPr/>
          <p:nvPr/>
        </p:nvSpPr>
        <p:spPr>
          <a:xfrm>
            <a:off x="6420942" y="1968604"/>
            <a:ext cx="930236" cy="576064"/>
          </a:xfrm>
          <a:prstGeom prst="round2Same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>
                <a:solidFill>
                  <a:srgbClr val="D60093"/>
                </a:solidFill>
              </a:rPr>
              <a:t>Cyt</a:t>
            </a:r>
            <a:r>
              <a:rPr lang="en-US" sz="2000" b="1" dirty="0" smtClean="0">
                <a:solidFill>
                  <a:srgbClr val="D60093"/>
                </a:solidFill>
              </a:rPr>
              <a:t> c</a:t>
            </a:r>
            <a:endParaRPr lang="ar-EG" sz="2000" b="1" dirty="0">
              <a:solidFill>
                <a:srgbClr val="D60093"/>
              </a:solidFill>
            </a:endParaRPr>
          </a:p>
        </p:txBody>
      </p:sp>
      <p:sp>
        <p:nvSpPr>
          <p:cNvPr id="103" name="مستطيل ذو زاويتين مستديرتين في نفس الجانب 102"/>
          <p:cNvSpPr/>
          <p:nvPr/>
        </p:nvSpPr>
        <p:spPr>
          <a:xfrm>
            <a:off x="5324617" y="1969966"/>
            <a:ext cx="1062401" cy="576064"/>
          </a:xfrm>
          <a:prstGeom prst="round2Same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u="sng" dirty="0" err="1" smtClean="0">
                <a:solidFill>
                  <a:srgbClr val="D60093"/>
                </a:solidFill>
              </a:rPr>
              <a:t>Cyt</a:t>
            </a:r>
            <a:r>
              <a:rPr lang="en-US" sz="2000" b="1" u="sng" dirty="0" smtClean="0">
                <a:solidFill>
                  <a:srgbClr val="D60093"/>
                </a:solidFill>
              </a:rPr>
              <a:t> c1</a:t>
            </a:r>
            <a:endParaRPr lang="ar-EG" sz="2000" b="1" u="sng" dirty="0">
              <a:solidFill>
                <a:srgbClr val="D60093"/>
              </a:solidFill>
            </a:endParaRPr>
          </a:p>
        </p:txBody>
      </p:sp>
      <p:sp>
        <p:nvSpPr>
          <p:cNvPr id="109" name="مستطيل ذو زاويتين مستديرتين في نفس الجانب 108"/>
          <p:cNvSpPr/>
          <p:nvPr/>
        </p:nvSpPr>
        <p:spPr>
          <a:xfrm>
            <a:off x="4265951" y="1988642"/>
            <a:ext cx="1218296" cy="576064"/>
          </a:xfrm>
          <a:prstGeom prst="round2Same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u="sng" dirty="0" err="1" smtClean="0">
                <a:solidFill>
                  <a:srgbClr val="D60093"/>
                </a:solidFill>
              </a:rPr>
              <a:t>Cyt</a:t>
            </a:r>
            <a:r>
              <a:rPr lang="en-US" sz="2000" b="1" u="sng" dirty="0" smtClean="0">
                <a:solidFill>
                  <a:srgbClr val="D60093"/>
                </a:solidFill>
              </a:rPr>
              <a:t> b</a:t>
            </a:r>
            <a:endParaRPr lang="ar-EG" sz="2000" b="1" u="sng" dirty="0">
              <a:solidFill>
                <a:srgbClr val="D60093"/>
              </a:solidFill>
            </a:endParaRPr>
          </a:p>
        </p:txBody>
      </p:sp>
      <p:sp>
        <p:nvSpPr>
          <p:cNvPr id="119" name="مستطيل ذو زاويتين مستديرتين في نفس الجانب 118"/>
          <p:cNvSpPr/>
          <p:nvPr/>
        </p:nvSpPr>
        <p:spPr>
          <a:xfrm>
            <a:off x="2161576" y="2608809"/>
            <a:ext cx="1009202" cy="576064"/>
          </a:xfrm>
          <a:prstGeom prst="round2Same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FMN</a:t>
            </a:r>
            <a:endParaRPr lang="ar-EG" sz="2200" b="1" u="sng" dirty="0">
              <a:solidFill>
                <a:srgbClr val="0070C0"/>
              </a:solidFill>
            </a:endParaRPr>
          </a:p>
        </p:txBody>
      </p:sp>
      <p:sp>
        <p:nvSpPr>
          <p:cNvPr id="46" name="مثلث متساوي الساقين 45"/>
          <p:cNvSpPr/>
          <p:nvPr/>
        </p:nvSpPr>
        <p:spPr>
          <a:xfrm rot="8500708">
            <a:off x="7476148" y="2616631"/>
            <a:ext cx="259023" cy="224038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58" name="مثلث متساوي الساقين 57"/>
          <p:cNvSpPr/>
          <p:nvPr/>
        </p:nvSpPr>
        <p:spPr>
          <a:xfrm rot="2122360">
            <a:off x="6469570" y="1546232"/>
            <a:ext cx="269309" cy="253879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59" name="قوس 58"/>
          <p:cNvSpPr/>
          <p:nvPr/>
        </p:nvSpPr>
        <p:spPr>
          <a:xfrm rot="2819348">
            <a:off x="6631625" y="1327907"/>
            <a:ext cx="1769398" cy="162078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61" name="مثلث متساوي الساقين 60"/>
          <p:cNvSpPr/>
          <p:nvPr/>
        </p:nvSpPr>
        <p:spPr>
          <a:xfrm rot="19100797">
            <a:off x="8140206" y="1587323"/>
            <a:ext cx="142956" cy="188947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62" name="مثلث متساوي الساقين 61"/>
          <p:cNvSpPr/>
          <p:nvPr/>
        </p:nvSpPr>
        <p:spPr>
          <a:xfrm rot="2122360">
            <a:off x="8447768" y="1490824"/>
            <a:ext cx="269669" cy="211247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69" name="مثلث متساوي الساقين 68"/>
          <p:cNvSpPr/>
          <p:nvPr/>
        </p:nvSpPr>
        <p:spPr>
          <a:xfrm rot="13698404">
            <a:off x="390237" y="2630525"/>
            <a:ext cx="275666" cy="196252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76" name="Rectangle 70"/>
          <p:cNvSpPr>
            <a:spLocks noChangeArrowheads="1"/>
          </p:cNvSpPr>
          <p:nvPr/>
        </p:nvSpPr>
        <p:spPr bwMode="auto">
          <a:xfrm>
            <a:off x="0" y="0"/>
            <a:ext cx="8211684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EG"/>
          </a:p>
        </p:txBody>
      </p:sp>
      <p:sp>
        <p:nvSpPr>
          <p:cNvPr id="77" name="Rectangle 7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alt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قوس 82"/>
          <p:cNvSpPr/>
          <p:nvPr/>
        </p:nvSpPr>
        <p:spPr>
          <a:xfrm rot="2937603">
            <a:off x="5659884" y="1318534"/>
            <a:ext cx="1781574" cy="170017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6" name="قوس 85"/>
          <p:cNvSpPr/>
          <p:nvPr/>
        </p:nvSpPr>
        <p:spPr>
          <a:xfrm rot="14047657">
            <a:off x="7351838" y="1607216"/>
            <a:ext cx="1870262" cy="155364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7" name="قوس 86"/>
          <p:cNvSpPr/>
          <p:nvPr/>
        </p:nvSpPr>
        <p:spPr>
          <a:xfrm rot="14047657">
            <a:off x="8228937" y="1553405"/>
            <a:ext cx="2051598" cy="153400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8" name="قوس 87"/>
          <p:cNvSpPr/>
          <p:nvPr/>
        </p:nvSpPr>
        <p:spPr>
          <a:xfrm rot="14047657">
            <a:off x="6270331" y="1662761"/>
            <a:ext cx="1870262" cy="155364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9" name="قوس 88"/>
          <p:cNvSpPr/>
          <p:nvPr/>
        </p:nvSpPr>
        <p:spPr>
          <a:xfrm rot="14047657">
            <a:off x="672055" y="1573480"/>
            <a:ext cx="1870262" cy="155364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0" name="قوس 89"/>
          <p:cNvSpPr/>
          <p:nvPr/>
        </p:nvSpPr>
        <p:spPr>
          <a:xfrm rot="14047657">
            <a:off x="1965125" y="1573484"/>
            <a:ext cx="1870262" cy="155364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1" name="قوس 90"/>
          <p:cNvSpPr/>
          <p:nvPr/>
        </p:nvSpPr>
        <p:spPr>
          <a:xfrm rot="14047657">
            <a:off x="3323060" y="1642641"/>
            <a:ext cx="1870262" cy="155364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2" name="قوس 91"/>
          <p:cNvSpPr/>
          <p:nvPr/>
        </p:nvSpPr>
        <p:spPr>
          <a:xfrm rot="14047657">
            <a:off x="4389486" y="1609710"/>
            <a:ext cx="1870262" cy="155364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3" name="قوس 92"/>
          <p:cNvSpPr/>
          <p:nvPr/>
        </p:nvSpPr>
        <p:spPr>
          <a:xfrm rot="14047657">
            <a:off x="5322011" y="1623815"/>
            <a:ext cx="1870262" cy="1553648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4" name="قوس 93"/>
          <p:cNvSpPr/>
          <p:nvPr/>
        </p:nvSpPr>
        <p:spPr>
          <a:xfrm rot="2937603">
            <a:off x="2727697" y="1342436"/>
            <a:ext cx="1781574" cy="170017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5" name="قوس 94"/>
          <p:cNvSpPr/>
          <p:nvPr/>
        </p:nvSpPr>
        <p:spPr>
          <a:xfrm rot="2937603">
            <a:off x="-977572" y="1264230"/>
            <a:ext cx="1781574" cy="170017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6" name="قوس 95"/>
          <p:cNvSpPr/>
          <p:nvPr/>
        </p:nvSpPr>
        <p:spPr>
          <a:xfrm rot="2937603">
            <a:off x="275585" y="1302319"/>
            <a:ext cx="1781574" cy="170017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7" name="قوس 96"/>
          <p:cNvSpPr/>
          <p:nvPr/>
        </p:nvSpPr>
        <p:spPr>
          <a:xfrm rot="2937603">
            <a:off x="1669876" y="1342436"/>
            <a:ext cx="1781574" cy="170017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8" name="قوس 97"/>
          <p:cNvSpPr/>
          <p:nvPr/>
        </p:nvSpPr>
        <p:spPr>
          <a:xfrm rot="2937603">
            <a:off x="3622559" y="1348769"/>
            <a:ext cx="1781574" cy="170017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9" name="قوس 98"/>
          <p:cNvSpPr/>
          <p:nvPr/>
        </p:nvSpPr>
        <p:spPr>
          <a:xfrm rot="2937603">
            <a:off x="4593460" y="1342437"/>
            <a:ext cx="1781574" cy="1700170"/>
          </a:xfrm>
          <a:prstGeom prst="arc">
            <a:avLst/>
          </a:prstGeom>
          <a:noFill/>
          <a:ln w="381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0" name="مثلث متساوي الساقين 99"/>
          <p:cNvSpPr/>
          <p:nvPr/>
        </p:nvSpPr>
        <p:spPr>
          <a:xfrm rot="8500708">
            <a:off x="5448866" y="2656660"/>
            <a:ext cx="259023" cy="224038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1" name="مثلث متساوي الساقين 100"/>
          <p:cNvSpPr/>
          <p:nvPr/>
        </p:nvSpPr>
        <p:spPr>
          <a:xfrm rot="8500708">
            <a:off x="3441480" y="2647190"/>
            <a:ext cx="259023" cy="224038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2" name="مثلث متساوي الساقين 101"/>
          <p:cNvSpPr/>
          <p:nvPr/>
        </p:nvSpPr>
        <p:spPr>
          <a:xfrm rot="8500708">
            <a:off x="790647" y="2600840"/>
            <a:ext cx="259023" cy="224038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4" name="مثلث متساوي الساقين 103"/>
          <p:cNvSpPr/>
          <p:nvPr/>
        </p:nvSpPr>
        <p:spPr>
          <a:xfrm rot="2122360">
            <a:off x="4603444" y="1645811"/>
            <a:ext cx="206654" cy="159226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5" name="مثلث متساوي الساقين 104"/>
          <p:cNvSpPr/>
          <p:nvPr/>
        </p:nvSpPr>
        <p:spPr>
          <a:xfrm rot="2122360">
            <a:off x="2143434" y="1579453"/>
            <a:ext cx="269309" cy="253879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6" name="مثلث متساوي الساقين 105"/>
          <p:cNvSpPr/>
          <p:nvPr/>
        </p:nvSpPr>
        <p:spPr>
          <a:xfrm rot="19100797">
            <a:off x="6077710" y="1622556"/>
            <a:ext cx="230045" cy="237059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7" name="مثلث متساوي الساقين 106"/>
          <p:cNvSpPr/>
          <p:nvPr/>
        </p:nvSpPr>
        <p:spPr>
          <a:xfrm rot="19100797">
            <a:off x="1740074" y="1599963"/>
            <a:ext cx="230045" cy="237059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8" name="مثلث متساوي الساقين 107"/>
          <p:cNvSpPr/>
          <p:nvPr/>
        </p:nvSpPr>
        <p:spPr>
          <a:xfrm rot="19100797">
            <a:off x="4193961" y="1611994"/>
            <a:ext cx="230045" cy="237059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11" name="مثلث متساوي الساقين 110"/>
          <p:cNvSpPr/>
          <p:nvPr/>
        </p:nvSpPr>
        <p:spPr>
          <a:xfrm rot="13698404">
            <a:off x="3052662" y="2684633"/>
            <a:ext cx="275666" cy="196252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12" name="مثلث متساوي الساقين 111"/>
          <p:cNvSpPr/>
          <p:nvPr/>
        </p:nvSpPr>
        <p:spPr>
          <a:xfrm rot="13698404">
            <a:off x="5021832" y="2684635"/>
            <a:ext cx="275666" cy="196252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13" name="مثلث متساوي الساقين 112"/>
          <p:cNvSpPr/>
          <p:nvPr/>
        </p:nvSpPr>
        <p:spPr>
          <a:xfrm rot="13698404">
            <a:off x="7067630" y="2670555"/>
            <a:ext cx="275666" cy="196252"/>
          </a:xfrm>
          <a:prstGeom prst="triangle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14" name="مستطيل ذو زاويتين مستديرتين في نفس الجانب 113"/>
          <p:cNvSpPr/>
          <p:nvPr/>
        </p:nvSpPr>
        <p:spPr>
          <a:xfrm>
            <a:off x="-138043" y="1100775"/>
            <a:ext cx="803253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SH2</a:t>
            </a:r>
            <a:endParaRPr lang="ar-EG" sz="2200" b="1" dirty="0">
              <a:solidFill>
                <a:srgbClr val="0070C0"/>
              </a:solidFill>
            </a:endParaRPr>
          </a:p>
        </p:txBody>
      </p:sp>
      <p:sp>
        <p:nvSpPr>
          <p:cNvPr id="115" name="مستطيل ذو زاويتين مستديرتين في نفس الجانب 114"/>
          <p:cNvSpPr/>
          <p:nvPr/>
        </p:nvSpPr>
        <p:spPr>
          <a:xfrm>
            <a:off x="-163699" y="2440619"/>
            <a:ext cx="803253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S</a:t>
            </a:r>
            <a:endParaRPr lang="ar-EG" sz="2400" b="1" dirty="0">
              <a:solidFill>
                <a:srgbClr val="0070C0"/>
              </a:solidFill>
            </a:endParaRPr>
          </a:p>
        </p:txBody>
      </p:sp>
      <p:sp>
        <p:nvSpPr>
          <p:cNvPr id="116" name="مستطيل ذو زاويتين مستديرتين في نفس الجانب 115"/>
          <p:cNvSpPr/>
          <p:nvPr/>
        </p:nvSpPr>
        <p:spPr>
          <a:xfrm>
            <a:off x="971420" y="1190280"/>
            <a:ext cx="962418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NAD</a:t>
            </a:r>
            <a:endParaRPr lang="ar-EG" sz="2200" b="1" dirty="0">
              <a:solidFill>
                <a:srgbClr val="0070C0"/>
              </a:solidFill>
            </a:endParaRPr>
          </a:p>
        </p:txBody>
      </p:sp>
      <p:sp>
        <p:nvSpPr>
          <p:cNvPr id="117" name="مستطيل ذو زاويتين مستديرتين في نفس الجانب 116"/>
          <p:cNvSpPr/>
          <p:nvPr/>
        </p:nvSpPr>
        <p:spPr>
          <a:xfrm>
            <a:off x="466612" y="2662919"/>
            <a:ext cx="173598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NADH+H</a:t>
            </a:r>
            <a:r>
              <a:rPr lang="en-US" sz="2800" b="1" baseline="30000" dirty="0">
                <a:solidFill>
                  <a:srgbClr val="0070C0"/>
                </a:solidFill>
              </a:rPr>
              <a:t>+</a:t>
            </a:r>
            <a:endParaRPr lang="ar-EG" sz="2800" b="1" dirty="0">
              <a:solidFill>
                <a:srgbClr val="0070C0"/>
              </a:solidFill>
            </a:endParaRPr>
          </a:p>
        </p:txBody>
      </p:sp>
      <p:sp>
        <p:nvSpPr>
          <p:cNvPr id="118" name="مستطيل ذو زاويتين مستديرتين في نفس الجانب 117"/>
          <p:cNvSpPr/>
          <p:nvPr/>
        </p:nvSpPr>
        <p:spPr>
          <a:xfrm>
            <a:off x="2161576" y="1165021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FMNH2</a:t>
            </a:r>
            <a:endParaRPr lang="ar-EG" sz="2200" b="1" dirty="0">
              <a:solidFill>
                <a:srgbClr val="0070C0"/>
              </a:solidFill>
            </a:endParaRPr>
          </a:p>
        </p:txBody>
      </p:sp>
      <p:sp>
        <p:nvSpPr>
          <p:cNvPr id="121" name="مستطيل ذو زاويتين مستديرتين في نفس الجانب 120"/>
          <p:cNvSpPr/>
          <p:nvPr/>
        </p:nvSpPr>
        <p:spPr>
          <a:xfrm>
            <a:off x="3251336" y="2730958"/>
            <a:ext cx="1348846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COQH2</a:t>
            </a:r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122" name="مستطيل ذو زاويتين مستديرتين في نفس الجانب 121"/>
          <p:cNvSpPr/>
          <p:nvPr/>
        </p:nvSpPr>
        <p:spPr>
          <a:xfrm>
            <a:off x="4389899" y="1330031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>
                <a:solidFill>
                  <a:srgbClr val="FF0000"/>
                </a:solidFill>
              </a:rPr>
              <a:t>+2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124" name="مستطيل ذو زاويتين مستديرتين في نفس الجانب 123"/>
          <p:cNvSpPr/>
          <p:nvPr/>
        </p:nvSpPr>
        <p:spPr>
          <a:xfrm>
            <a:off x="4332258" y="2855243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+3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125" name="مستطيل ذو زاويتين مستديرتين في نفس الجانب 124"/>
          <p:cNvSpPr/>
          <p:nvPr/>
        </p:nvSpPr>
        <p:spPr>
          <a:xfrm>
            <a:off x="5255948" y="2924944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>
                <a:solidFill>
                  <a:srgbClr val="FF0000"/>
                </a:solidFill>
              </a:rPr>
              <a:t>+2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126" name="مستطيل ذو زاويتين مستديرتين في نفس الجانب 125"/>
          <p:cNvSpPr/>
          <p:nvPr/>
        </p:nvSpPr>
        <p:spPr>
          <a:xfrm>
            <a:off x="5255948" y="1330031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+3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49" name="مستطيل ذو زاويتين مستديرتين في نفس الجانب 48"/>
          <p:cNvSpPr/>
          <p:nvPr/>
        </p:nvSpPr>
        <p:spPr>
          <a:xfrm>
            <a:off x="7384914" y="2712859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>
                <a:solidFill>
                  <a:srgbClr val="FF0000"/>
                </a:solidFill>
              </a:rPr>
              <a:t>+2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50" name="مستطيل ذو زاويتين مستديرتين في نفس الجانب 49"/>
          <p:cNvSpPr/>
          <p:nvPr/>
        </p:nvSpPr>
        <p:spPr>
          <a:xfrm>
            <a:off x="6387018" y="1288044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>
                <a:solidFill>
                  <a:srgbClr val="FF0000"/>
                </a:solidFill>
              </a:rPr>
              <a:t>+2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51" name="مستطيل ذو زاويتين مستديرتين في نفس الجانب 50"/>
          <p:cNvSpPr/>
          <p:nvPr/>
        </p:nvSpPr>
        <p:spPr>
          <a:xfrm>
            <a:off x="7351177" y="1275669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+3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52" name="مستطيل ذو زاويتين مستديرتين في نفس الجانب 51"/>
          <p:cNvSpPr/>
          <p:nvPr/>
        </p:nvSpPr>
        <p:spPr>
          <a:xfrm>
            <a:off x="6325517" y="2881050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2Fe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+3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53" name="مستطيل ذو زاويتين مستديرتين في نفس الجانب 52"/>
          <p:cNvSpPr/>
          <p:nvPr/>
        </p:nvSpPr>
        <p:spPr>
          <a:xfrm>
            <a:off x="3032967" y="611610"/>
            <a:ext cx="1246119" cy="576064"/>
          </a:xfrm>
          <a:prstGeom prst="round2Same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FAD</a:t>
            </a:r>
            <a:r>
              <a:rPr lang="en-US" sz="2200" b="1" dirty="0" smtClean="0">
                <a:solidFill>
                  <a:srgbClr val="0070C0"/>
                </a:solidFill>
              </a:rPr>
              <a:t>H2</a:t>
            </a:r>
            <a:endParaRPr lang="ar-EG" sz="2200" b="1" dirty="0">
              <a:solidFill>
                <a:srgbClr val="0070C0"/>
              </a:solidFill>
            </a:endParaRPr>
          </a:p>
        </p:txBody>
      </p:sp>
      <p:sp>
        <p:nvSpPr>
          <p:cNvPr id="54" name="مستطيل ذو زاويتين مستديرتين في نفس الجانب 53"/>
          <p:cNvSpPr/>
          <p:nvPr/>
        </p:nvSpPr>
        <p:spPr>
          <a:xfrm>
            <a:off x="237928" y="5716"/>
            <a:ext cx="7770046" cy="576064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Substrate as </a:t>
            </a:r>
            <a:r>
              <a:rPr lang="en-US" sz="2200" b="1" dirty="0" err="1" smtClean="0">
                <a:solidFill>
                  <a:srgbClr val="0070C0"/>
                </a:solidFill>
              </a:rPr>
              <a:t>succinate,acetyl</a:t>
            </a:r>
            <a:r>
              <a:rPr lang="en-US" sz="2200" b="1" dirty="0" smtClean="0">
                <a:solidFill>
                  <a:srgbClr val="0070C0"/>
                </a:solidFill>
              </a:rPr>
              <a:t> COA &amp;glycerol-3-P` </a:t>
            </a:r>
            <a:endParaRPr lang="ar-EG" sz="2200" b="1" dirty="0">
              <a:solidFill>
                <a:srgbClr val="0070C0"/>
              </a:solidFill>
            </a:endParaRPr>
          </a:p>
        </p:txBody>
      </p:sp>
      <p:sp>
        <p:nvSpPr>
          <p:cNvPr id="55" name="مستطيل ذو زاويتين مستديرتين في نفس الجانب 54"/>
          <p:cNvSpPr/>
          <p:nvPr/>
        </p:nvSpPr>
        <p:spPr>
          <a:xfrm>
            <a:off x="8198179" y="2759209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O2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57" name="مستطيل ذو زاويتين مستديرتين في نفس الجانب 56"/>
          <p:cNvSpPr/>
          <p:nvPr/>
        </p:nvSpPr>
        <p:spPr>
          <a:xfrm>
            <a:off x="8130632" y="1294375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endParaRPr lang="ar-EG" sz="2400" b="1" dirty="0">
              <a:solidFill>
                <a:srgbClr val="FF00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cxnSp>
        <p:nvCxnSpPr>
          <p:cNvPr id="3" name="رابط كسهم مستقيم 2"/>
          <p:cNvCxnSpPr/>
          <p:nvPr/>
        </p:nvCxnSpPr>
        <p:spPr>
          <a:xfrm>
            <a:off x="3899413" y="464653"/>
            <a:ext cx="0" cy="3752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كسهم مستقيم 65"/>
          <p:cNvCxnSpPr/>
          <p:nvPr/>
        </p:nvCxnSpPr>
        <p:spPr>
          <a:xfrm>
            <a:off x="3901740" y="1007233"/>
            <a:ext cx="0" cy="3752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flipH="1" flipV="1">
            <a:off x="8753691" y="457200"/>
            <a:ext cx="3" cy="73763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4513346" y="1039727"/>
            <a:ext cx="0" cy="97562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رابط مستقيم 128"/>
          <p:cNvCxnSpPr/>
          <p:nvPr/>
        </p:nvCxnSpPr>
        <p:spPr>
          <a:xfrm flipH="1">
            <a:off x="4844540" y="824080"/>
            <a:ext cx="384328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مستطيل ذو زاويتين مستديرتين في نفس الجانب 129"/>
          <p:cNvSpPr/>
          <p:nvPr/>
        </p:nvSpPr>
        <p:spPr>
          <a:xfrm>
            <a:off x="3948940" y="674458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2H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+</a:t>
            </a:r>
            <a:endParaRPr lang="ar-EG" sz="2400" b="1" dirty="0">
              <a:solidFill>
                <a:srgbClr val="00B05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sp>
        <p:nvSpPr>
          <p:cNvPr id="71" name="مستطيل ذو زاويتين مستديرتين في نفس الجانب 70"/>
          <p:cNvSpPr/>
          <p:nvPr/>
        </p:nvSpPr>
        <p:spPr>
          <a:xfrm>
            <a:off x="8089330" y="110397"/>
            <a:ext cx="1246119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996600"/>
                </a:solidFill>
              </a:rPr>
              <a:t>H2O</a:t>
            </a:r>
            <a:endParaRPr lang="ar-EG" sz="2400" b="1" dirty="0">
              <a:solidFill>
                <a:srgbClr val="996600"/>
              </a:solidFill>
            </a:endParaRPr>
          </a:p>
          <a:p>
            <a:pPr algn="ctr"/>
            <a:endParaRPr lang="ar-EG" sz="2000" b="1" dirty="0">
              <a:solidFill>
                <a:srgbClr val="0070C0"/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2019817" y="2419465"/>
            <a:ext cx="0" cy="979185"/>
          </a:xfrm>
          <a:prstGeom prst="straightConnector1">
            <a:avLst/>
          </a:prstGeom>
          <a:ln w="635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كسهم مستقيم 74"/>
          <p:cNvCxnSpPr/>
          <p:nvPr/>
        </p:nvCxnSpPr>
        <p:spPr>
          <a:xfrm>
            <a:off x="5404304" y="2437807"/>
            <a:ext cx="0" cy="979185"/>
          </a:xfrm>
          <a:prstGeom prst="straightConnector1">
            <a:avLst/>
          </a:prstGeom>
          <a:ln w="635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كسهم مستقيم 77"/>
          <p:cNvCxnSpPr/>
          <p:nvPr/>
        </p:nvCxnSpPr>
        <p:spPr>
          <a:xfrm>
            <a:off x="8411513" y="2384040"/>
            <a:ext cx="0" cy="979185"/>
          </a:xfrm>
          <a:prstGeom prst="straightConnector1">
            <a:avLst/>
          </a:prstGeom>
          <a:ln w="635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مستطيل ذو زاويتين مستديرتين في نفس الجانب 72"/>
          <p:cNvSpPr/>
          <p:nvPr/>
        </p:nvSpPr>
        <p:spPr>
          <a:xfrm>
            <a:off x="1538608" y="3335276"/>
            <a:ext cx="962418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D60093"/>
                </a:solidFill>
              </a:rPr>
              <a:t>ATP</a:t>
            </a:r>
            <a:endParaRPr lang="ar-EG" sz="3200" b="1" dirty="0">
              <a:solidFill>
                <a:srgbClr val="D60093"/>
              </a:solidFill>
            </a:endParaRPr>
          </a:p>
        </p:txBody>
      </p:sp>
      <p:sp>
        <p:nvSpPr>
          <p:cNvPr id="74" name="مستطيل ذو زاويتين مستديرتين في نفس الجانب 73"/>
          <p:cNvSpPr/>
          <p:nvPr/>
        </p:nvSpPr>
        <p:spPr>
          <a:xfrm>
            <a:off x="7886145" y="3382435"/>
            <a:ext cx="962418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D60093"/>
                </a:solidFill>
              </a:rPr>
              <a:t>ATP</a:t>
            </a:r>
            <a:endParaRPr lang="ar-EG" sz="3200" b="1" dirty="0">
              <a:solidFill>
                <a:srgbClr val="D60093"/>
              </a:solidFill>
            </a:endParaRPr>
          </a:p>
        </p:txBody>
      </p:sp>
      <p:sp>
        <p:nvSpPr>
          <p:cNvPr id="79" name="مستطيل ذو زاويتين مستديرتين في نفس الجانب 78"/>
          <p:cNvSpPr/>
          <p:nvPr/>
        </p:nvSpPr>
        <p:spPr>
          <a:xfrm>
            <a:off x="4957961" y="3382435"/>
            <a:ext cx="962418" cy="57606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D60093"/>
                </a:solidFill>
              </a:rPr>
              <a:t>ATP</a:t>
            </a:r>
            <a:endParaRPr lang="ar-EG" sz="3200" b="1" dirty="0">
              <a:solidFill>
                <a:srgbClr val="D60093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-40162" y="4130885"/>
            <a:ext cx="9177962" cy="271086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sz="2000" b="1" u="sng" dirty="0">
                <a:solidFill>
                  <a:srgbClr val="0070C0"/>
                </a:solidFill>
              </a:rPr>
              <a:t>Enzyme complexes fixed to  the inner mitochondrial membrane:</a:t>
            </a:r>
          </a:p>
          <a:p>
            <a:pPr algn="l"/>
            <a:r>
              <a:rPr lang="en-US" sz="2000" b="1" dirty="0">
                <a:solidFill>
                  <a:srgbClr val="0070C0"/>
                </a:solidFill>
              </a:rPr>
              <a:t>Complex I : </a:t>
            </a:r>
            <a:r>
              <a:rPr lang="en-US" sz="2000" b="1" dirty="0" err="1">
                <a:solidFill>
                  <a:srgbClr val="0070C0"/>
                </a:solidFill>
              </a:rPr>
              <a:t>Flavoprotein</a:t>
            </a:r>
            <a:r>
              <a:rPr lang="en-US" sz="2000" b="1" dirty="0">
                <a:solidFill>
                  <a:srgbClr val="0070C0"/>
                </a:solidFill>
              </a:rPr>
              <a:t> containing FMN (coenzyme) acting as H carrier</a:t>
            </a:r>
          </a:p>
          <a:p>
            <a:pPr algn="l"/>
            <a:r>
              <a:rPr lang="en-US" sz="2000" b="1" dirty="0">
                <a:solidFill>
                  <a:srgbClr val="0070C0"/>
                </a:solidFill>
              </a:rPr>
              <a:t>Complex II : </a:t>
            </a:r>
            <a:r>
              <a:rPr lang="en-US" sz="2000" b="1" dirty="0" err="1">
                <a:solidFill>
                  <a:srgbClr val="0070C0"/>
                </a:solidFill>
              </a:rPr>
              <a:t>Flavoprotein</a:t>
            </a:r>
            <a:r>
              <a:rPr lang="en-US" sz="2000" b="1" dirty="0">
                <a:solidFill>
                  <a:srgbClr val="0070C0"/>
                </a:solidFill>
              </a:rPr>
              <a:t> containing FAD (coenzyme) acting as H carrier</a:t>
            </a:r>
          </a:p>
          <a:p>
            <a:pPr algn="l"/>
            <a:r>
              <a:rPr lang="en-US" sz="2000" b="1" dirty="0">
                <a:solidFill>
                  <a:srgbClr val="0070C0"/>
                </a:solidFill>
              </a:rPr>
              <a:t>Complex III : </a:t>
            </a:r>
            <a:r>
              <a:rPr lang="en-US" sz="2000" b="1" dirty="0" err="1">
                <a:solidFill>
                  <a:srgbClr val="0070C0"/>
                </a:solidFill>
              </a:rPr>
              <a:t>Hemoprotein</a:t>
            </a:r>
            <a:r>
              <a:rPr lang="en-US" sz="2000" b="1" dirty="0">
                <a:solidFill>
                  <a:srgbClr val="0070C0"/>
                </a:solidFill>
              </a:rPr>
              <a:t> formed of cytochrome b,c1</a:t>
            </a:r>
          </a:p>
          <a:p>
            <a:pPr algn="l"/>
            <a:r>
              <a:rPr lang="en-US" sz="2000" b="1" dirty="0">
                <a:solidFill>
                  <a:srgbClr val="0070C0"/>
                </a:solidFill>
              </a:rPr>
              <a:t>Complex IV :  </a:t>
            </a:r>
            <a:r>
              <a:rPr lang="en-US" sz="2000" b="1" dirty="0" err="1">
                <a:solidFill>
                  <a:srgbClr val="0070C0"/>
                </a:solidFill>
              </a:rPr>
              <a:t>Hemoprotein</a:t>
            </a:r>
            <a:r>
              <a:rPr lang="en-US" sz="2000" b="1" dirty="0">
                <a:solidFill>
                  <a:srgbClr val="0070C0"/>
                </a:solidFill>
              </a:rPr>
              <a:t> formed of cytochrome a,a3</a:t>
            </a:r>
          </a:p>
          <a:p>
            <a:pPr algn="l"/>
            <a:endParaRPr lang="en-US" sz="2000" b="1" dirty="0">
              <a:solidFill>
                <a:srgbClr val="0070C0"/>
              </a:solidFill>
            </a:endParaRPr>
          </a:p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sz="2000" b="1" u="sng" dirty="0">
                <a:solidFill>
                  <a:srgbClr val="0070C0"/>
                </a:solidFill>
              </a:rPr>
              <a:t>           Enzyme complexes not fixed to  the inner mitochondrial membrane:</a:t>
            </a:r>
          </a:p>
          <a:p>
            <a:pPr algn="l"/>
            <a:r>
              <a:rPr lang="en-US" sz="2000" b="1" dirty="0">
                <a:solidFill>
                  <a:srgbClr val="0070C0"/>
                </a:solidFill>
              </a:rPr>
              <a:t>- Co Q                - Cytochrome c</a:t>
            </a:r>
            <a:endParaRPr lang="ar-EG" sz="2000" dirty="0"/>
          </a:p>
        </p:txBody>
      </p:sp>
      <p:sp>
        <p:nvSpPr>
          <p:cNvPr id="4" name="مستطيل 3"/>
          <p:cNvSpPr/>
          <p:nvPr/>
        </p:nvSpPr>
        <p:spPr>
          <a:xfrm>
            <a:off x="4473704" y="464653"/>
            <a:ext cx="3813265" cy="2218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4"/>
          <p:cNvSpPr/>
          <p:nvPr/>
        </p:nvSpPr>
        <p:spPr>
          <a:xfrm>
            <a:off x="7954049" y="5716"/>
            <a:ext cx="4574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323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77698"/>
              </p:ext>
            </p:extLst>
          </p:nvPr>
        </p:nvGraphicFramePr>
        <p:xfrm>
          <a:off x="0" y="1412776"/>
          <a:ext cx="9114202" cy="50345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8554"/>
                <a:gridCol w="2144880"/>
                <a:gridCol w="2001140"/>
                <a:gridCol w="2115358"/>
                <a:gridCol w="1204270"/>
              </a:tblGrid>
              <a:tr h="398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Complex IV</a:t>
                      </a:r>
                      <a:endParaRPr lang="ar-E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Complex III</a:t>
                      </a:r>
                      <a:endParaRPr lang="ar-E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Complex II</a:t>
                      </a:r>
                      <a:endParaRPr lang="ar-E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Complex I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ar-EG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/>
                        <a:t>Hemoprotein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/>
                        <a:t>Hemoprotein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/>
                        <a:t>Flavoprotein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/>
                        <a:t>Flavoprotein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ar-EG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cytochrome c oxidase</a:t>
                      </a:r>
                    </a:p>
                    <a:p>
                      <a:pPr algn="ctr" rtl="0"/>
                      <a:r>
                        <a:rPr lang="en-US" b="1" dirty="0" smtClean="0"/>
                        <a:t>(cytochromes a,a3)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Q cytochrome c </a:t>
                      </a:r>
                      <a:r>
                        <a:rPr lang="en-US" b="1" dirty="0" err="1" smtClean="0"/>
                        <a:t>oxidoreductase</a:t>
                      </a:r>
                      <a:endParaRPr lang="ar-EG" b="1" dirty="0" smtClean="0"/>
                    </a:p>
                    <a:p>
                      <a:pPr algn="ctr" rtl="0"/>
                      <a:r>
                        <a:rPr lang="en-US" b="1" dirty="0" smtClean="0"/>
                        <a:t>(cytochromes b&amp;c1)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Succinate Q </a:t>
                      </a:r>
                      <a:r>
                        <a:rPr lang="en-US" b="1" dirty="0" err="1" smtClean="0"/>
                        <a:t>oxidoreductase</a:t>
                      </a:r>
                      <a:endParaRPr lang="en-US" b="1" dirty="0" smtClean="0"/>
                    </a:p>
                    <a:p>
                      <a:pPr algn="ctr" rtl="0"/>
                      <a:r>
                        <a:rPr lang="en-US" b="1" dirty="0" smtClean="0"/>
                        <a:t>(succinate dehydrogenase</a:t>
                      </a:r>
                      <a:endParaRPr lang="ar-E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NADH-Q </a:t>
                      </a:r>
                      <a:r>
                        <a:rPr lang="en-US" b="1" dirty="0" err="1" smtClean="0"/>
                        <a:t>oxidoreductase</a:t>
                      </a:r>
                      <a:endParaRPr lang="en-US" b="1" dirty="0" smtClean="0"/>
                    </a:p>
                    <a:p>
                      <a:pPr algn="ctr" rtl="0"/>
                      <a:r>
                        <a:rPr lang="en-US" b="1" dirty="0" smtClean="0"/>
                        <a:t>(NADH dehydrogenase)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Enzyme</a:t>
                      </a:r>
                      <a:endParaRPr lang="ar-EG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---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--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FAD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FMN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H carrier</a:t>
                      </a:r>
                      <a:endParaRPr lang="ar-EG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copper&amp; </a:t>
                      </a:r>
                      <a:r>
                        <a:rPr lang="en-US" b="1" dirty="0" err="1" smtClean="0"/>
                        <a:t>heme</a:t>
                      </a:r>
                      <a:r>
                        <a:rPr lang="en-US" b="1" dirty="0" smtClean="0"/>
                        <a:t> iron atoms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1Fe-S</a:t>
                      </a:r>
                      <a:r>
                        <a:rPr lang="en-US" b="1" baseline="0" dirty="0" smtClean="0"/>
                        <a:t> group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FAD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2Fe-S groups</a:t>
                      </a:r>
                      <a:endParaRPr lang="ar-EG" b="1" dirty="0" smtClean="0"/>
                    </a:p>
                    <a:p>
                      <a:pPr algn="ctr" rtl="0"/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FMN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7Fe-S groups( non </a:t>
                      </a:r>
                      <a:r>
                        <a:rPr lang="en-US" b="1" dirty="0" err="1" smtClean="0"/>
                        <a:t>heme</a:t>
                      </a:r>
                      <a:r>
                        <a:rPr lang="en-US" b="1" dirty="0" smtClean="0"/>
                        <a:t> iron)</a:t>
                      </a:r>
                      <a:endParaRPr lang="ar-EG" b="1" dirty="0" smtClean="0"/>
                    </a:p>
                    <a:p>
                      <a:pPr algn="ctr" rtl="0"/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E</a:t>
                      </a:r>
                      <a:r>
                        <a:rPr lang="en-US" baseline="0" dirty="0" smtClean="0"/>
                        <a:t> carrier</a:t>
                      </a:r>
                      <a:endParaRPr lang="ar-EG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Transfer electrons from </a:t>
                      </a:r>
                      <a:r>
                        <a:rPr lang="en-US" b="1" baseline="0" dirty="0" smtClean="0"/>
                        <a:t>cytochrome c to O2.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Transfers e from COQ</a:t>
                      </a:r>
                      <a:r>
                        <a:rPr lang="en-US" b="1" baseline="0" dirty="0" smtClean="0"/>
                        <a:t>H2 to cytochrome c with liberation of 2 H+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Transfer H&amp;</a:t>
                      </a:r>
                      <a:r>
                        <a:rPr lang="en-US" b="1" baseline="0" dirty="0" smtClean="0"/>
                        <a:t> e from </a:t>
                      </a:r>
                      <a:r>
                        <a:rPr lang="en-US" b="1" dirty="0" smtClean="0"/>
                        <a:t>Succinate  to CO Q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Transfer H&amp;</a:t>
                      </a:r>
                      <a:r>
                        <a:rPr lang="en-US" b="1" baseline="0" dirty="0" smtClean="0"/>
                        <a:t> e from NADH+H to CO Q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Function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79512" y="188640"/>
            <a:ext cx="8964488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u="sng" dirty="0" smtClean="0">
                <a:solidFill>
                  <a:srgbClr val="0070C0"/>
                </a:solidFill>
              </a:rPr>
              <a:t>1- Enzyme </a:t>
            </a:r>
            <a:r>
              <a:rPr lang="en-US" sz="2400" b="1" u="sng" dirty="0">
                <a:solidFill>
                  <a:srgbClr val="0070C0"/>
                </a:solidFill>
              </a:rPr>
              <a:t>complexes </a:t>
            </a:r>
            <a:r>
              <a:rPr lang="en-US" sz="2400" b="1" u="sng" dirty="0" smtClean="0">
                <a:solidFill>
                  <a:srgbClr val="0070C0"/>
                </a:solidFill>
              </a:rPr>
              <a:t>fixed to the inner mitochondrial </a:t>
            </a:r>
            <a:r>
              <a:rPr lang="en-US" sz="2400" b="1" u="sng" dirty="0">
                <a:solidFill>
                  <a:srgbClr val="0070C0"/>
                </a:solidFill>
              </a:rPr>
              <a:t>membrane:</a:t>
            </a:r>
          </a:p>
        </p:txBody>
      </p:sp>
    </p:spTree>
    <p:extLst>
      <p:ext uri="{BB962C8B-B14F-4D97-AF65-F5344CB8AC3E}">
        <p14:creationId xmlns:p14="http://schemas.microsoft.com/office/powerpoint/2010/main" val="22393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gla\Desktop\respiratory chain\Electron Transport_files\596electranspo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988" y="732439"/>
            <a:ext cx="7920880" cy="544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1835696" y="501317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MATRIX</a:t>
            </a:r>
            <a:endParaRPr lang="ar-EG" b="1" dirty="0"/>
          </a:p>
        </p:txBody>
      </p:sp>
      <p:sp>
        <p:nvSpPr>
          <p:cNvPr id="4" name="مستطيل 3"/>
          <p:cNvSpPr/>
          <p:nvPr/>
        </p:nvSpPr>
        <p:spPr>
          <a:xfrm>
            <a:off x="0" y="1052736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err="1" smtClean="0"/>
              <a:t>Intermembrane</a:t>
            </a:r>
            <a:r>
              <a:rPr lang="en-US" b="1" dirty="0" smtClean="0"/>
              <a:t> space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8461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964488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u="sng" dirty="0" smtClean="0">
                <a:solidFill>
                  <a:srgbClr val="0070C0"/>
                </a:solidFill>
              </a:rPr>
              <a:t>2- Mobile enzyme </a:t>
            </a:r>
            <a:r>
              <a:rPr lang="en-US" sz="2400" b="1" u="sng" dirty="0">
                <a:solidFill>
                  <a:srgbClr val="0070C0"/>
                </a:solidFill>
              </a:rPr>
              <a:t>complexes </a:t>
            </a:r>
            <a:r>
              <a:rPr lang="en-US" sz="2400" b="1" u="sng" dirty="0" smtClean="0">
                <a:solidFill>
                  <a:srgbClr val="0070C0"/>
                </a:solidFill>
              </a:rPr>
              <a:t>( not fixed to the inner mitochondrial membrane):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03237" y="1430110"/>
            <a:ext cx="8964488" cy="15841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dirty="0" smtClean="0">
                <a:solidFill>
                  <a:srgbClr val="D60093"/>
                </a:solidFill>
              </a:rPr>
              <a:t>Include : </a:t>
            </a:r>
          </a:p>
          <a:p>
            <a:pPr marL="342900" indent="-342900" algn="l" rtl="0">
              <a:buFontTx/>
              <a:buChar char="-"/>
            </a:pPr>
            <a:r>
              <a:rPr lang="en-US" sz="2400" b="1" u="sng" dirty="0" smtClean="0">
                <a:solidFill>
                  <a:srgbClr val="D60093"/>
                </a:solidFill>
              </a:rPr>
              <a:t>CO Q:</a:t>
            </a:r>
            <a:r>
              <a:rPr lang="en-US" sz="2400" b="1" dirty="0" smtClean="0">
                <a:solidFill>
                  <a:srgbClr val="D60093"/>
                </a:solidFill>
              </a:rPr>
              <a:t> is lipid soluble and freely diffuses through the inner mitochondrial  membrane</a:t>
            </a:r>
          </a:p>
          <a:p>
            <a:pPr marL="342900" indent="-342900" algn="l" rtl="0">
              <a:buFontTx/>
              <a:buChar char="-"/>
            </a:pPr>
            <a:r>
              <a:rPr lang="en-US" sz="2400" b="1" u="sng" dirty="0" smtClean="0">
                <a:solidFill>
                  <a:srgbClr val="D60093"/>
                </a:solidFill>
              </a:rPr>
              <a:t>Cytochrome c</a:t>
            </a:r>
            <a:r>
              <a:rPr lang="en-US" sz="2400" b="1" dirty="0" smtClean="0">
                <a:solidFill>
                  <a:srgbClr val="D60093"/>
                </a:solidFill>
              </a:rPr>
              <a:t>: is water soluble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26209" y="3356992"/>
            <a:ext cx="8964488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u="sng" dirty="0" smtClean="0">
                <a:solidFill>
                  <a:srgbClr val="0070C0"/>
                </a:solidFill>
              </a:rPr>
              <a:t>2-Complex V: ATP synthase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024744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rtl="0"/>
            <a:r>
              <a:rPr lang="en-US" sz="6000" b="1" dirty="0" smtClean="0">
                <a:solidFill>
                  <a:srgbClr val="D60093"/>
                </a:solidFill>
              </a:rPr>
              <a:t>BIOENERGETICS</a:t>
            </a:r>
            <a:endParaRPr lang="ar-EG" sz="6000" b="1" dirty="0">
              <a:solidFill>
                <a:srgbClr val="D6009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3284984"/>
            <a:ext cx="6777317" cy="254764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  <a:p>
            <a:pPr marL="68580" indent="0" algn="ctr" rtl="0">
              <a:buNone/>
            </a:pPr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Dr.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Naglaa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Ibrahim Mohamed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Azab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rtl="0">
              <a:buNone/>
            </a:pPr>
            <a:r>
              <a:rPr lang="en-US" b="1" dirty="0">
                <a:solidFill>
                  <a:schemeClr val="tx1"/>
                </a:solidFill>
              </a:rPr>
              <a:t>Assistant Professor of Medical Biochemistry</a:t>
            </a:r>
          </a:p>
          <a:p>
            <a:pPr marL="68580" indent="0" algn="ctr" rtl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naglaa1270@yahoo.com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863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0"/>
            <a:ext cx="8892480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*</a:t>
            </a:r>
            <a:r>
              <a:rPr lang="en-US" sz="2200" b="1" u="sng" dirty="0">
                <a:solidFill>
                  <a:srgbClr val="FF0000"/>
                </a:solidFill>
              </a:rPr>
              <a:t>In complexes I,II&amp;III</a:t>
            </a:r>
            <a:r>
              <a:rPr lang="en-US" sz="2200" b="1" u="sng" dirty="0">
                <a:solidFill>
                  <a:schemeClr val="tx1"/>
                </a:solidFill>
              </a:rPr>
              <a:t>, </a:t>
            </a:r>
            <a:r>
              <a:rPr lang="en-US" sz="2200" b="1" dirty="0">
                <a:solidFill>
                  <a:schemeClr val="tx1"/>
                </a:solidFill>
              </a:rPr>
              <a:t>Fe-S   (non </a:t>
            </a:r>
            <a:r>
              <a:rPr lang="en-US" sz="2200" b="1" dirty="0" err="1">
                <a:solidFill>
                  <a:schemeClr val="tx1"/>
                </a:solidFill>
              </a:rPr>
              <a:t>heme</a:t>
            </a:r>
            <a:r>
              <a:rPr lang="en-US" sz="2200" b="1" dirty="0">
                <a:solidFill>
                  <a:schemeClr val="tx1"/>
                </a:solidFill>
              </a:rPr>
              <a:t> iron) take part in single electron transfer reactions in which one Fe atom undergoes </a:t>
            </a:r>
            <a:r>
              <a:rPr lang="en-US" sz="2200" b="1" dirty="0" err="1">
                <a:solidFill>
                  <a:schemeClr val="tx1"/>
                </a:solidFill>
              </a:rPr>
              <a:t>oxidoreduction</a:t>
            </a:r>
            <a:r>
              <a:rPr lang="en-US" sz="2200" b="1" dirty="0">
                <a:solidFill>
                  <a:schemeClr val="tx1"/>
                </a:solidFill>
              </a:rPr>
              <a:t> between</a:t>
            </a:r>
            <a:r>
              <a:rPr lang="en-US" altLang="ar-EG" sz="2200" b="1" dirty="0">
                <a:solidFill>
                  <a:srgbClr val="3333CC"/>
                </a:solidFill>
              </a:rPr>
              <a:t> Fe</a:t>
            </a:r>
            <a:r>
              <a:rPr lang="en-US" altLang="ar-EG" sz="2200" b="1" baseline="30000" dirty="0">
                <a:solidFill>
                  <a:srgbClr val="3333CC"/>
                </a:solidFill>
              </a:rPr>
              <a:t>3+ </a:t>
            </a:r>
            <a:r>
              <a:rPr lang="en-US" altLang="ar-EG" sz="2200" b="1" dirty="0">
                <a:solidFill>
                  <a:srgbClr val="3333CC"/>
                </a:solidFill>
              </a:rPr>
              <a:t> &amp; Fe</a:t>
            </a:r>
            <a:r>
              <a:rPr lang="en-US" altLang="ar-EG" sz="2200" b="1" baseline="30000" dirty="0">
                <a:solidFill>
                  <a:srgbClr val="3333CC"/>
                </a:solidFill>
              </a:rPr>
              <a:t>2+ .</a:t>
            </a:r>
          </a:p>
          <a:p>
            <a:pPr algn="l" rtl="0"/>
            <a:r>
              <a:rPr lang="en-US" sz="2200" b="1" u="sng" dirty="0" smtClean="0">
                <a:solidFill>
                  <a:srgbClr val="FF0000"/>
                </a:solidFill>
              </a:rPr>
              <a:t>*In complex I</a:t>
            </a:r>
            <a:r>
              <a:rPr lang="en-US" sz="2200" b="1" u="sng" dirty="0" smtClean="0">
                <a:solidFill>
                  <a:schemeClr val="tx1"/>
                </a:solidFill>
              </a:rPr>
              <a:t>: </a:t>
            </a:r>
            <a:r>
              <a:rPr lang="en-US" sz="2200" b="1" dirty="0" smtClean="0">
                <a:solidFill>
                  <a:schemeClr val="tx1"/>
                </a:solidFill>
              </a:rPr>
              <a:t>electrons are transferred from NADH+H to FMN initially, then a series of Fe-S </a:t>
            </a:r>
            <a:r>
              <a:rPr lang="en-US" sz="2200" b="1" dirty="0" err="1" smtClean="0">
                <a:solidFill>
                  <a:schemeClr val="tx1"/>
                </a:solidFill>
              </a:rPr>
              <a:t>centres</a:t>
            </a:r>
            <a:r>
              <a:rPr lang="en-US" sz="2200" b="1" dirty="0" smtClean="0">
                <a:solidFill>
                  <a:schemeClr val="tx1"/>
                </a:solidFill>
              </a:rPr>
              <a:t>, and finally to CO Q .</a:t>
            </a:r>
          </a:p>
          <a:p>
            <a:pPr algn="l" rtl="0"/>
            <a:r>
              <a:rPr lang="en-US" sz="2200" b="1" dirty="0">
                <a:solidFill>
                  <a:srgbClr val="FF0000"/>
                </a:solidFill>
              </a:rPr>
              <a:t>*</a:t>
            </a:r>
            <a:r>
              <a:rPr lang="en-US" sz="2200" b="1" u="sng" dirty="0">
                <a:solidFill>
                  <a:srgbClr val="FF0000"/>
                </a:solidFill>
              </a:rPr>
              <a:t>In </a:t>
            </a:r>
            <a:r>
              <a:rPr lang="en-US" sz="2200" b="1" u="sng" dirty="0" smtClean="0">
                <a:solidFill>
                  <a:srgbClr val="FF0000"/>
                </a:solidFill>
              </a:rPr>
              <a:t>complex II</a:t>
            </a:r>
            <a:r>
              <a:rPr lang="en-US" sz="2200" b="1" u="sng" dirty="0">
                <a:solidFill>
                  <a:srgbClr val="FF0000"/>
                </a:solidFill>
              </a:rPr>
              <a:t>: </a:t>
            </a:r>
            <a:r>
              <a:rPr lang="en-US" sz="2200" b="1" dirty="0" smtClean="0">
                <a:solidFill>
                  <a:schemeClr val="tx1"/>
                </a:solidFill>
              </a:rPr>
              <a:t>FADH2 is formed during the conversion of succinate to </a:t>
            </a:r>
            <a:r>
              <a:rPr lang="en-US" sz="2200" b="1" dirty="0" err="1" smtClean="0">
                <a:solidFill>
                  <a:schemeClr val="tx1"/>
                </a:solidFill>
              </a:rPr>
              <a:t>fumarate</a:t>
            </a:r>
            <a:r>
              <a:rPr lang="en-US" sz="2200" b="1" dirty="0" smtClean="0">
                <a:solidFill>
                  <a:schemeClr val="tx1"/>
                </a:solidFill>
              </a:rPr>
              <a:t> in the </a:t>
            </a:r>
            <a:r>
              <a:rPr lang="en-US" sz="2200" b="1" dirty="0" err="1" smtClean="0">
                <a:solidFill>
                  <a:schemeClr val="tx1"/>
                </a:solidFill>
              </a:rPr>
              <a:t>krebs</a:t>
            </a:r>
            <a:r>
              <a:rPr lang="en-US" sz="2200" b="1" dirty="0" smtClean="0">
                <a:solidFill>
                  <a:schemeClr val="tx1"/>
                </a:solidFill>
              </a:rPr>
              <a:t> cycle and electrons then pass  via several   </a:t>
            </a:r>
            <a:r>
              <a:rPr lang="en-US" sz="2200" b="1" dirty="0">
                <a:solidFill>
                  <a:schemeClr val="tx1"/>
                </a:solidFill>
              </a:rPr>
              <a:t>Fe-S </a:t>
            </a:r>
            <a:r>
              <a:rPr lang="en-US" sz="2200" b="1" dirty="0" err="1" smtClean="0">
                <a:solidFill>
                  <a:schemeClr val="tx1"/>
                </a:solidFill>
              </a:rPr>
              <a:t>centres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to CO Q </a:t>
            </a:r>
            <a:r>
              <a:rPr lang="en-US" sz="2200" b="1" dirty="0" smtClean="0">
                <a:solidFill>
                  <a:schemeClr val="tx1"/>
                </a:solidFill>
              </a:rPr>
              <a:t>. Also glycerol 3-P (from breakdown of TAG or glycolysis &amp; acyl COA also pass electrons via pathways involving </a:t>
            </a:r>
            <a:r>
              <a:rPr lang="en-US" sz="2200" b="1" dirty="0" err="1" smtClean="0">
                <a:solidFill>
                  <a:schemeClr val="tx1"/>
                </a:solidFill>
              </a:rPr>
              <a:t>flavoproteins</a:t>
            </a:r>
            <a:r>
              <a:rPr lang="en-US" sz="2200" b="1" dirty="0" smtClean="0">
                <a:solidFill>
                  <a:schemeClr val="tx1"/>
                </a:solidFill>
              </a:rPr>
              <a:t>.</a:t>
            </a:r>
            <a:endParaRPr lang="en-US" sz="2200" b="1" dirty="0">
              <a:solidFill>
                <a:schemeClr val="tx1"/>
              </a:solidFill>
            </a:endParaRPr>
          </a:p>
          <a:p>
            <a:pPr algn="l" rtl="0"/>
            <a:r>
              <a:rPr lang="en-US" sz="2200" b="1" dirty="0" smtClean="0">
                <a:solidFill>
                  <a:srgbClr val="FF0000"/>
                </a:solidFill>
              </a:rPr>
              <a:t>*</a:t>
            </a:r>
            <a:r>
              <a:rPr lang="en-US" sz="2200" b="1" u="sng" dirty="0" smtClean="0">
                <a:solidFill>
                  <a:srgbClr val="FF0000"/>
                </a:solidFill>
              </a:rPr>
              <a:t>Cytochrome oxidase: </a:t>
            </a:r>
          </a:p>
          <a:p>
            <a:pPr marL="457200" indent="-457200" algn="l" rtl="0">
              <a:buFont typeface="Wingdings" panose="05000000000000000000" pitchFamily="2" charset="2"/>
              <a:buChar char="q"/>
            </a:pPr>
            <a:r>
              <a:rPr lang="en-US" sz="2200" b="1" dirty="0" smtClean="0">
                <a:solidFill>
                  <a:schemeClr val="tx1"/>
                </a:solidFill>
              </a:rPr>
              <a:t>is </a:t>
            </a:r>
            <a:r>
              <a:rPr lang="en-US" sz="2200" b="1" dirty="0">
                <a:solidFill>
                  <a:schemeClr val="tx1"/>
                </a:solidFill>
              </a:rPr>
              <a:t>single protein containing </a:t>
            </a:r>
            <a:r>
              <a:rPr lang="en-US" sz="2200" b="1" dirty="0" smtClean="0">
                <a:solidFill>
                  <a:prstClr val="black"/>
                </a:solidFill>
              </a:rPr>
              <a:t>2 </a:t>
            </a:r>
            <a:r>
              <a:rPr lang="en-US" sz="2200" b="1" dirty="0">
                <a:solidFill>
                  <a:prstClr val="black"/>
                </a:solidFill>
              </a:rPr>
              <a:t>molecules of </a:t>
            </a:r>
            <a:r>
              <a:rPr lang="en-US" sz="2200" b="1" dirty="0" err="1" smtClean="0">
                <a:solidFill>
                  <a:prstClr val="black"/>
                </a:solidFill>
              </a:rPr>
              <a:t>heme</a:t>
            </a:r>
            <a:r>
              <a:rPr lang="en-US" sz="2200" b="1" dirty="0" smtClean="0">
                <a:solidFill>
                  <a:prstClr val="black"/>
                </a:solidFill>
              </a:rPr>
              <a:t> (</a:t>
            </a:r>
            <a:r>
              <a:rPr lang="en-US" sz="2200" b="1" dirty="0">
                <a:solidFill>
                  <a:schemeClr val="tx1"/>
                </a:solidFill>
              </a:rPr>
              <a:t>2 </a:t>
            </a:r>
            <a:r>
              <a:rPr lang="en-US" sz="2200" b="1" dirty="0" err="1">
                <a:solidFill>
                  <a:schemeClr val="tx1"/>
                </a:solidFill>
              </a:rPr>
              <a:t>prothetic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groups)</a:t>
            </a:r>
            <a:r>
              <a:rPr lang="en-US" sz="2200" b="1" dirty="0" smtClean="0">
                <a:solidFill>
                  <a:prstClr val="black"/>
                </a:solidFill>
              </a:rPr>
              <a:t> </a:t>
            </a:r>
            <a:r>
              <a:rPr lang="en-US" sz="2200" b="1" dirty="0">
                <a:solidFill>
                  <a:prstClr val="black"/>
                </a:solidFill>
              </a:rPr>
              <a:t>,each having one iron atom that oscillates between </a:t>
            </a:r>
            <a:r>
              <a:rPr lang="en-US" altLang="ar-EG" sz="2200" b="1" dirty="0">
                <a:solidFill>
                  <a:srgbClr val="3333CC"/>
                </a:solidFill>
              </a:rPr>
              <a:t>Fe</a:t>
            </a:r>
            <a:r>
              <a:rPr lang="en-US" altLang="ar-EG" sz="2200" b="1" baseline="30000" dirty="0">
                <a:solidFill>
                  <a:srgbClr val="3333CC"/>
                </a:solidFill>
              </a:rPr>
              <a:t>3+ </a:t>
            </a:r>
            <a:r>
              <a:rPr lang="en-US" altLang="ar-EG" sz="2200" b="1" dirty="0">
                <a:solidFill>
                  <a:srgbClr val="3333CC"/>
                </a:solidFill>
              </a:rPr>
              <a:t> &amp; Fe</a:t>
            </a:r>
            <a:r>
              <a:rPr lang="en-US" altLang="ar-EG" sz="2200" b="1" baseline="30000" dirty="0">
                <a:solidFill>
                  <a:srgbClr val="3333CC"/>
                </a:solidFill>
              </a:rPr>
              <a:t>2+  </a:t>
            </a:r>
            <a:r>
              <a:rPr lang="en-US" altLang="ar-EG" sz="2200" b="1" dirty="0">
                <a:solidFill>
                  <a:prstClr val="black"/>
                </a:solidFill>
              </a:rPr>
              <a:t> </a:t>
            </a:r>
            <a:r>
              <a:rPr lang="en-US" sz="2200" b="1" dirty="0">
                <a:solidFill>
                  <a:prstClr val="black"/>
                </a:solidFill>
              </a:rPr>
              <a:t> during oxidation –reduction </a:t>
            </a:r>
            <a:r>
              <a:rPr lang="en-US" sz="2200" b="1" dirty="0" smtClean="0">
                <a:solidFill>
                  <a:prstClr val="black"/>
                </a:solidFill>
              </a:rPr>
              <a:t>reactions.</a:t>
            </a:r>
          </a:p>
          <a:p>
            <a:pPr marL="457200" indent="-457200" algn="l" rtl="0">
              <a:buFont typeface="Wingdings" panose="05000000000000000000" pitchFamily="2" charset="2"/>
              <a:buChar char="q"/>
            </a:pPr>
            <a:r>
              <a:rPr lang="en-US" sz="2200" b="1" dirty="0" smtClean="0">
                <a:solidFill>
                  <a:prstClr val="black"/>
                </a:solidFill>
              </a:rPr>
              <a:t> It also contains :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prstClr val="black"/>
                </a:solidFill>
              </a:rPr>
              <a:t>2 </a:t>
            </a:r>
            <a:r>
              <a:rPr lang="en-US" sz="2200" b="1" dirty="0">
                <a:solidFill>
                  <a:prstClr val="black"/>
                </a:solidFill>
              </a:rPr>
              <a:t>copper </a:t>
            </a:r>
            <a:r>
              <a:rPr lang="en-US" sz="2200" b="1" dirty="0" smtClean="0">
                <a:solidFill>
                  <a:prstClr val="black"/>
                </a:solidFill>
              </a:rPr>
              <a:t>atoms that are linked  </a:t>
            </a:r>
            <a:r>
              <a:rPr lang="en-US" sz="2200" b="1" dirty="0">
                <a:solidFill>
                  <a:prstClr val="black"/>
                </a:solidFill>
              </a:rPr>
              <a:t>to S (like Fe-S in complexes I,II&amp;III </a:t>
            </a:r>
            <a:r>
              <a:rPr lang="en-US" sz="2200" b="1" dirty="0" smtClean="0">
                <a:solidFill>
                  <a:prstClr val="black"/>
                </a:solidFill>
              </a:rPr>
              <a:t>). They transfer e-  </a:t>
            </a:r>
            <a:r>
              <a:rPr lang="en-US" sz="2200" b="1" dirty="0">
                <a:solidFill>
                  <a:prstClr val="black"/>
                </a:solidFill>
              </a:rPr>
              <a:t>to </a:t>
            </a:r>
            <a:r>
              <a:rPr lang="en-US" sz="2200" b="1" dirty="0" smtClean="0">
                <a:solidFill>
                  <a:prstClr val="black"/>
                </a:solidFill>
              </a:rPr>
              <a:t>cytochrome </a:t>
            </a:r>
            <a:r>
              <a:rPr lang="en-US" sz="2200" b="1" dirty="0">
                <a:solidFill>
                  <a:prstClr val="black"/>
                </a:solidFill>
              </a:rPr>
              <a:t>a </a:t>
            </a:r>
            <a:endParaRPr lang="en-US" sz="2200" b="1" dirty="0" smtClean="0">
              <a:solidFill>
                <a:prstClr val="black"/>
              </a:solidFill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prstClr val="black"/>
                </a:solidFill>
              </a:rPr>
              <a:t> </a:t>
            </a:r>
            <a:r>
              <a:rPr lang="en-US" sz="2200" b="1" dirty="0">
                <a:solidFill>
                  <a:prstClr val="black"/>
                </a:solidFill>
              </a:rPr>
              <a:t>another copper </a:t>
            </a:r>
            <a:r>
              <a:rPr lang="en-US" sz="2200" b="1" dirty="0" err="1">
                <a:solidFill>
                  <a:prstClr val="black"/>
                </a:solidFill>
              </a:rPr>
              <a:t>centre</a:t>
            </a:r>
            <a:r>
              <a:rPr lang="en-US" sz="2200" b="1" dirty="0">
                <a:solidFill>
                  <a:prstClr val="black"/>
                </a:solidFill>
              </a:rPr>
              <a:t> is linked to </a:t>
            </a:r>
            <a:r>
              <a:rPr lang="en-US" sz="2200" b="1" dirty="0" err="1">
                <a:solidFill>
                  <a:prstClr val="black"/>
                </a:solidFill>
              </a:rPr>
              <a:t>heme</a:t>
            </a:r>
            <a:r>
              <a:rPr lang="en-US" sz="2200" b="1" dirty="0">
                <a:solidFill>
                  <a:prstClr val="black"/>
                </a:solidFill>
              </a:rPr>
              <a:t> a3 </a:t>
            </a:r>
            <a:r>
              <a:rPr lang="en-US" sz="2200" b="1" dirty="0" smtClean="0">
                <a:solidFill>
                  <a:prstClr val="black"/>
                </a:solidFill>
              </a:rPr>
              <a:t>to transfer </a:t>
            </a:r>
            <a:r>
              <a:rPr lang="en-US" sz="2200" b="1" dirty="0">
                <a:solidFill>
                  <a:prstClr val="black"/>
                </a:solidFill>
              </a:rPr>
              <a:t>electrons from </a:t>
            </a:r>
            <a:r>
              <a:rPr lang="en-US" sz="2200" b="1" dirty="0" err="1">
                <a:solidFill>
                  <a:prstClr val="black"/>
                </a:solidFill>
              </a:rPr>
              <a:t>cyt</a:t>
            </a:r>
            <a:r>
              <a:rPr lang="en-US" sz="2200" b="1" dirty="0">
                <a:solidFill>
                  <a:prstClr val="black"/>
                </a:solidFill>
              </a:rPr>
              <a:t> a3 to </a:t>
            </a:r>
            <a:r>
              <a:rPr lang="en-US" sz="2400" b="1" dirty="0">
                <a:solidFill>
                  <a:prstClr val="black"/>
                </a:solidFill>
              </a:rPr>
              <a:t>O2  . </a:t>
            </a:r>
            <a:endParaRPr lang="ar-EG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  <a:defRPr/>
            </a:pPr>
            <a:r>
              <a:rPr lang="en-US" b="1" dirty="0"/>
              <a:t>Oxidation of NADH + H</a:t>
            </a:r>
            <a:r>
              <a:rPr lang="en-US" b="1" baseline="30000" dirty="0"/>
              <a:t>+</a:t>
            </a:r>
            <a:r>
              <a:rPr lang="en-US" b="1" dirty="0"/>
              <a:t> in respiratory chain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 ATP i.e. starting by NADH + H</a:t>
            </a:r>
            <a:r>
              <a:rPr lang="en-US" b="1" baseline="30000" dirty="0"/>
              <a:t>+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 ATP. </a:t>
            </a:r>
            <a:endParaRPr lang="en-GB" b="1" dirty="0"/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b="1" dirty="0"/>
              <a:t>Oxidation of FADH</a:t>
            </a:r>
            <a:r>
              <a:rPr lang="en-US" b="1" baseline="-25000" dirty="0"/>
              <a:t>2</a:t>
            </a:r>
            <a:r>
              <a:rPr lang="en-US" b="1" dirty="0"/>
              <a:t> in respiratory chain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only give 2 ATP. </a:t>
            </a:r>
            <a:endParaRPr lang="en-GB" b="1" dirty="0"/>
          </a:p>
          <a:p>
            <a:pPr algn="l" rtl="0"/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6620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agla\Desktop\respiratory chain\Oxidative Phosphorylation Chemiosmotic Coupling_files\respi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6340705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Nagla\Desktop\respiratory chain\Oxidative Phosphorylation Chemiosmotic Coupling_files\complex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634070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5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533465"/>
            <a:ext cx="8568952" cy="501675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 rtl="0">
              <a:defRPr/>
            </a:pPr>
            <a:r>
              <a:rPr lang="en-US" sz="2000" b="1" u="sng" dirty="0" err="1"/>
              <a:t>Chemisomotic</a:t>
            </a:r>
            <a:r>
              <a:rPr lang="en-US" sz="2000" b="1" u="sng" dirty="0"/>
              <a:t> theory of ATP synthesis:</a:t>
            </a:r>
            <a:endParaRPr lang="en-GB" sz="2000" u="sng" dirty="0"/>
          </a:p>
          <a:p>
            <a:pPr algn="just" rtl="0">
              <a:defRPr/>
            </a:pPr>
            <a:r>
              <a:rPr lang="en-US" sz="2000" dirty="0" smtClean="0"/>
              <a:t>The energy released from the passage of electrons along the hydrogen and electron carriers of the respiratory chain is used to pump hydrogen ions (Protons) through </a:t>
            </a:r>
            <a:r>
              <a:rPr lang="en-US" sz="2000" dirty="0"/>
              <a:t>complexes </a:t>
            </a:r>
            <a:r>
              <a:rPr lang="en-US" sz="2000" dirty="0" smtClean="0"/>
              <a:t>I,III&amp;IV </a:t>
            </a:r>
            <a:r>
              <a:rPr lang="en-US" sz="2000" dirty="0"/>
              <a:t>from mitochondrial matrix to space between the inner and outer membranes (</a:t>
            </a:r>
            <a:r>
              <a:rPr lang="en-US" sz="2000" dirty="0" err="1"/>
              <a:t>Intermembrane</a:t>
            </a:r>
            <a:r>
              <a:rPr lang="en-US" sz="2000" dirty="0"/>
              <a:t> space),creating potential difference across the inner membrane which is impermeable to </a:t>
            </a:r>
            <a:r>
              <a:rPr lang="en-US" sz="2000" dirty="0" smtClean="0"/>
              <a:t>protons (Each of the complexes I,III&amp;IV acts as proton pump that </a:t>
            </a:r>
            <a:r>
              <a:rPr lang="en-US" sz="2000" dirty="0" err="1" smtClean="0"/>
              <a:t>translocates</a:t>
            </a:r>
            <a:r>
              <a:rPr lang="en-US" sz="2000" dirty="0" smtClean="0"/>
              <a:t> 2-4 protons across the inner mitochondrial membrane)</a:t>
            </a:r>
            <a:endParaRPr lang="en-GB" sz="2000" dirty="0"/>
          </a:p>
          <a:p>
            <a:pPr algn="just" rtl="0">
              <a:defRPr/>
            </a:pPr>
            <a:r>
              <a:rPr lang="en-US" sz="2000" dirty="0"/>
              <a:t> </a:t>
            </a:r>
            <a:endParaRPr lang="en-GB" sz="2000" dirty="0"/>
          </a:p>
          <a:p>
            <a:pPr algn="just" rtl="0">
              <a:defRPr/>
            </a:pPr>
            <a:r>
              <a:rPr lang="en-US" sz="2000" dirty="0"/>
              <a:t>ATP synthase enzyme (complex V) consists of two subunits,F0 and F1.Through the F0 subunit, </a:t>
            </a:r>
            <a:r>
              <a:rPr lang="en-US" sz="2000" dirty="0" smtClean="0"/>
              <a:t>protons </a:t>
            </a:r>
            <a:r>
              <a:rPr lang="en-US" sz="2000" dirty="0"/>
              <a:t>return to the mitochondrial matrix according to their concentration gradients, The F1subunit couples ADP with Pi to form ATP</a:t>
            </a:r>
            <a:r>
              <a:rPr lang="en-US" sz="2000" dirty="0" smtClean="0"/>
              <a:t>.</a:t>
            </a:r>
          </a:p>
          <a:p>
            <a:pPr algn="just" rtl="0">
              <a:defRPr/>
            </a:pPr>
            <a:r>
              <a:rPr lang="en-US" sz="2000" dirty="0" smtClean="0"/>
              <a:t>F0 span the inner mitochondrial membrane, while F1protein subunit project from </a:t>
            </a:r>
            <a:r>
              <a:rPr lang="en-US" sz="2000" dirty="0"/>
              <a:t>F0 into the mitochondrial </a:t>
            </a:r>
            <a:r>
              <a:rPr lang="en-US" sz="2000" dirty="0" smtClean="0"/>
              <a:t>matrix. </a:t>
            </a:r>
            <a:endParaRPr lang="en-GB" sz="20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43608" y="332656"/>
            <a:ext cx="7024744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rtlCol="0">
            <a:normAutofit fontScale="90000" lnSpcReduction="1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defRPr/>
            </a:pPr>
            <a:r>
              <a:rPr lang="en-US" b="1" u="sng" dirty="0" err="1" smtClean="0">
                <a:solidFill>
                  <a:srgbClr val="CC99FF"/>
                </a:solidFill>
              </a:rPr>
              <a:t>Mechnism</a:t>
            </a:r>
            <a:r>
              <a:rPr lang="en-US" b="1" u="sng" dirty="0" smtClean="0">
                <a:solidFill>
                  <a:srgbClr val="CC99FF"/>
                </a:solidFill>
              </a:rPr>
              <a:t> of oxidative phosphorylation</a:t>
            </a:r>
          </a:p>
        </p:txBody>
      </p:sp>
    </p:spTree>
    <p:extLst>
      <p:ext uri="{BB962C8B-B14F-4D97-AF65-F5344CB8AC3E}">
        <p14:creationId xmlns:p14="http://schemas.microsoft.com/office/powerpoint/2010/main" val="11562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http://upload.wikimedia.org/wikipedia/commons/thumb/8/89/Mitochondrial_electron_transport_chain%E2%80%94Etc4.svg/400px-Mitochondrial_electron_transport_chain%E2%80%94Etc4.svg.png">
            <a:hlinkClick r:id="rId2"/>
          </p:cNvPr>
          <p:cNvPicPr>
            <a:picLocks noGrp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957262"/>
            <a:ext cx="771525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89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024744" cy="1143000"/>
          </a:xfrm>
        </p:spPr>
        <p:txBody>
          <a:bodyPr/>
          <a:lstStyle/>
          <a:p>
            <a:pPr eaLnBrk="1" hangingPunct="1"/>
            <a:r>
              <a:rPr lang="en-US" altLang="ar-EG" sz="3800" dirty="0" smtClean="0">
                <a:solidFill>
                  <a:srgbClr val="FF6600"/>
                </a:solidFill>
                <a:latin typeface="Bookman Old Style" pitchFamily="18" charset="0"/>
              </a:rPr>
              <a:t>Oxidative Phosphorylation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</p:spPr>
        <p:txBody>
          <a:bodyPr/>
          <a:lstStyle/>
          <a:p>
            <a:pPr algn="just" rtl="0" eaLnBrk="1" hangingPunct="1"/>
            <a:r>
              <a:rPr lang="en-US" altLang="ar-EG" sz="2900" dirty="0" smtClean="0"/>
              <a:t>The liberated free energy is used by </a:t>
            </a:r>
            <a:r>
              <a:rPr lang="en-US" altLang="ar-EG" sz="2900" b="1" dirty="0" smtClean="0">
                <a:solidFill>
                  <a:srgbClr val="EC2302"/>
                </a:solidFill>
              </a:rPr>
              <a:t>ATP Synthase</a:t>
            </a:r>
            <a:r>
              <a:rPr lang="en-US" altLang="ar-EG" sz="2900" dirty="0" smtClean="0"/>
              <a:t> (</a:t>
            </a:r>
            <a:r>
              <a:rPr lang="en-US" altLang="ar-EG" sz="2900" b="1" dirty="0" smtClean="0"/>
              <a:t>Complex V</a:t>
            </a:r>
            <a:r>
              <a:rPr lang="en-US" altLang="ar-EG" sz="2900" dirty="0" smtClean="0"/>
              <a:t>) for the phosphorylation of </a:t>
            </a:r>
            <a:r>
              <a:rPr lang="en-US" altLang="ar-EG" sz="2900" b="1" dirty="0" smtClean="0"/>
              <a:t>ADP</a:t>
            </a:r>
            <a:r>
              <a:rPr lang="en-US" altLang="ar-EG" sz="2900" dirty="0" smtClean="0"/>
              <a:t> to form </a:t>
            </a:r>
            <a:r>
              <a:rPr lang="en-US" altLang="ar-EG" sz="2900" b="1" dirty="0" smtClean="0">
                <a:solidFill>
                  <a:srgbClr val="EC2302"/>
                </a:solidFill>
              </a:rPr>
              <a:t>ATP</a:t>
            </a:r>
            <a:r>
              <a:rPr lang="en-US" altLang="ar-EG" sz="2900" dirty="0" smtClean="0"/>
              <a:t>:        </a:t>
            </a:r>
          </a:p>
          <a:p>
            <a:pPr algn="just" rtl="0" eaLnBrk="1" hangingPunct="1">
              <a:buFont typeface="Wingdings" pitchFamily="2" charset="2"/>
              <a:buNone/>
            </a:pPr>
            <a:r>
              <a:rPr lang="en-US" altLang="ar-EG" sz="2900" dirty="0" smtClean="0"/>
              <a:t>                         </a:t>
            </a:r>
            <a:r>
              <a:rPr lang="en-US" altLang="ar-EG" sz="2900" b="1" dirty="0" smtClean="0"/>
              <a:t>ADP</a:t>
            </a:r>
            <a:r>
              <a:rPr lang="en-US" altLang="ar-EG" sz="2900" b="1" dirty="0" smtClean="0">
                <a:solidFill>
                  <a:srgbClr val="EC2302"/>
                </a:solidFill>
              </a:rPr>
              <a:t> +  </a:t>
            </a:r>
            <a:r>
              <a:rPr lang="en-US" altLang="ar-EG" sz="2900" b="1" dirty="0" smtClean="0"/>
              <a:t>P</a:t>
            </a:r>
            <a:r>
              <a:rPr lang="en-US" altLang="ar-EG" sz="2900" b="1" baseline="-25000" dirty="0" smtClean="0"/>
              <a:t>i</a:t>
            </a:r>
            <a:r>
              <a:rPr lang="en-US" altLang="ar-EG" sz="2900" b="1" dirty="0" smtClean="0">
                <a:solidFill>
                  <a:srgbClr val="EC2302"/>
                </a:solidFill>
              </a:rPr>
              <a:t>     →    ATP</a:t>
            </a:r>
          </a:p>
          <a:p>
            <a:pPr algn="just" rtl="0" eaLnBrk="1" hangingPunct="1"/>
            <a:r>
              <a:rPr lang="en-US" altLang="ar-EG" sz="2900" dirty="0" smtClean="0"/>
              <a:t>This is called </a:t>
            </a:r>
            <a:r>
              <a:rPr lang="en-US" altLang="ar-EG" sz="2900" i="1" dirty="0" smtClean="0"/>
              <a:t>coupled “</a:t>
            </a:r>
            <a:r>
              <a:rPr lang="en-US" altLang="ar-EG" sz="2900" b="1" i="1" dirty="0" smtClean="0">
                <a:solidFill>
                  <a:srgbClr val="008000"/>
                </a:solidFill>
              </a:rPr>
              <a:t>Oxidative Phosphorylation</a:t>
            </a:r>
            <a:r>
              <a:rPr lang="en-US" altLang="ar-EG" sz="2900" i="1" dirty="0" smtClean="0"/>
              <a:t>”</a:t>
            </a:r>
            <a:r>
              <a:rPr lang="en-US" altLang="ar-EG" sz="2900" dirty="0" smtClean="0"/>
              <a:t>; because the oxidation of the substrate and the phosphorylation of ADP are coupled together and must occur at the same time</a:t>
            </a:r>
            <a:endParaRPr lang="en-US" altLang="ar-EG" dirty="0" smtClean="0"/>
          </a:p>
        </p:txBody>
      </p:sp>
    </p:spTree>
    <p:extLst>
      <p:ext uri="{BB962C8B-B14F-4D97-AF65-F5344CB8AC3E}">
        <p14:creationId xmlns:p14="http://schemas.microsoft.com/office/powerpoint/2010/main" val="56398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204864"/>
            <a:ext cx="8229600" cy="3849861"/>
          </a:xfrm>
          <a:prstGeom prst="rect">
            <a:avLst/>
          </a:prstGeom>
        </p:spPr>
        <p:txBody>
          <a:bodyPr/>
          <a:lstStyle>
            <a:lvl1pPr marL="34290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0">
              <a:buNone/>
            </a:pPr>
            <a:r>
              <a:rPr lang="en-US" altLang="ar-EG" sz="3200" b="1" dirty="0" smtClean="0"/>
              <a:t>ATP transporter (</a:t>
            </a:r>
            <a:r>
              <a:rPr lang="en-US" altLang="ar-EG" sz="3200" b="1" dirty="0" err="1" smtClean="0"/>
              <a:t>Translocator</a:t>
            </a:r>
            <a:r>
              <a:rPr lang="en-US" altLang="ar-EG" sz="3200" b="1" dirty="0" smtClean="0"/>
              <a:t>)</a:t>
            </a:r>
          </a:p>
          <a:p>
            <a:pPr algn="ctr" rtl="0"/>
            <a:endParaRPr lang="en-GB" altLang="ar-EG" sz="3200" dirty="0" smtClean="0"/>
          </a:p>
          <a:p>
            <a:pPr marL="68580" indent="0" algn="just" rtl="0">
              <a:buNone/>
            </a:pPr>
            <a:r>
              <a:rPr lang="en-US" altLang="ar-EG" sz="3200" dirty="0" smtClean="0"/>
              <a:t>Its function is the translocation of ATP formed in respiratory chain from the mitochondria to cytoplasm in exchange of ADP to avoid inhibition of ETC by the accumulated ATP</a:t>
            </a:r>
            <a:r>
              <a:rPr lang="en-US" altLang="ar-EG" dirty="0" smtClean="0"/>
              <a:t>.</a:t>
            </a:r>
            <a:endParaRPr lang="en-GB" altLang="ar-EG" dirty="0" smtClean="0"/>
          </a:p>
        </p:txBody>
      </p:sp>
    </p:spTree>
    <p:extLst>
      <p:ext uri="{BB962C8B-B14F-4D97-AF65-F5344CB8AC3E}">
        <p14:creationId xmlns:p14="http://schemas.microsoft.com/office/powerpoint/2010/main" val="23888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68580" indent="0" algn="ctr" rtl="0" eaLnBrk="1" hangingPunct="1">
              <a:buNone/>
            </a:pPr>
            <a:r>
              <a:rPr lang="en-US" altLang="ar-EG" sz="3200" b="1" dirty="0" smtClean="0"/>
              <a:t>P/O ratio:</a:t>
            </a:r>
            <a:endParaRPr lang="en-GB" altLang="ar-EG" sz="3200" dirty="0" smtClean="0"/>
          </a:p>
          <a:p>
            <a:pPr algn="l" rtl="0" eaLnBrk="1" hangingPunct="1"/>
            <a:r>
              <a:rPr lang="en-US" altLang="ar-EG" dirty="0" smtClean="0"/>
              <a:t> </a:t>
            </a:r>
            <a:r>
              <a:rPr lang="en-US" altLang="ar-EG" b="1" dirty="0" smtClean="0"/>
              <a:t>It is the ratio between inorganic phosphates consumed to form ATP in relation to oxygen atom reduced forming water in the respiratory chain.</a:t>
            </a:r>
            <a:endParaRPr lang="en-GB" altLang="ar-EG" b="1" dirty="0" smtClean="0"/>
          </a:p>
          <a:p>
            <a:pPr algn="l" rtl="0" eaLnBrk="1" hangingPunct="1"/>
            <a:r>
              <a:rPr lang="en-US" altLang="ar-EG" b="1" dirty="0" smtClean="0"/>
              <a:t>1-In case of oxidation of NADH+H</a:t>
            </a:r>
            <a:r>
              <a:rPr lang="en-US" altLang="ar-EG" b="1" baseline="30000" dirty="0" smtClean="0"/>
              <a:t>+</a:t>
            </a:r>
            <a:r>
              <a:rPr lang="en-US" altLang="ar-EG" b="1" dirty="0" smtClean="0"/>
              <a:t> it is 3/1 (3 ATPs formed at 3 coupling sites),</a:t>
            </a:r>
            <a:endParaRPr lang="en-GB" altLang="ar-EG" b="1" dirty="0" smtClean="0"/>
          </a:p>
          <a:p>
            <a:pPr algn="l" rtl="0" eaLnBrk="1" hangingPunct="1"/>
            <a:r>
              <a:rPr lang="en-US" altLang="ar-EG" b="1" dirty="0" smtClean="0"/>
              <a:t>2-in case of oxidation of FADH</a:t>
            </a:r>
            <a:r>
              <a:rPr lang="en-US" altLang="ar-EG" b="1" baseline="-25000" dirty="0" smtClean="0"/>
              <a:t>2</a:t>
            </a:r>
            <a:r>
              <a:rPr lang="en-US" altLang="ar-EG" b="1" dirty="0" smtClean="0"/>
              <a:t> it is 2/1 (2 ATPs formed at 2 coupling sites).</a:t>
            </a:r>
            <a:endParaRPr lang="en-GB" altLang="ar-EG" b="1" dirty="0" smtClean="0"/>
          </a:p>
          <a:p>
            <a:pPr eaLnBrk="1" hangingPunct="1"/>
            <a:endParaRPr lang="en-GB" altLang="ar-EG" b="1" dirty="0" smtClean="0"/>
          </a:p>
        </p:txBody>
      </p:sp>
    </p:spTree>
    <p:extLst>
      <p:ext uri="{BB962C8B-B14F-4D97-AF65-F5344CB8AC3E}">
        <p14:creationId xmlns:p14="http://schemas.microsoft.com/office/powerpoint/2010/main" val="7896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1624706"/>
            <a:ext cx="64087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Electron Donors</a:t>
            </a:r>
          </a:p>
          <a:p>
            <a:pPr lvl="1" algn="l" rtl="0"/>
            <a:r>
              <a:rPr lang="en-US" dirty="0"/>
              <a:t>Organic Compounds (Glucose preferred)</a:t>
            </a:r>
          </a:p>
          <a:p>
            <a:pPr algn="l" rtl="0"/>
            <a:r>
              <a:rPr lang="en-US" dirty="0"/>
              <a:t>Electron </a:t>
            </a:r>
            <a:r>
              <a:rPr lang="en-US" dirty="0" smtClean="0"/>
              <a:t>Carriers as</a:t>
            </a:r>
            <a:endParaRPr lang="en-US" dirty="0"/>
          </a:p>
          <a:p>
            <a:pPr lvl="1" algn="l" rtl="0"/>
            <a:r>
              <a:rPr lang="en-US" dirty="0"/>
              <a:t>NAD to NADH</a:t>
            </a:r>
          </a:p>
          <a:p>
            <a:pPr lvl="1" algn="l" rtl="0"/>
            <a:r>
              <a:rPr lang="en-US" dirty="0"/>
              <a:t>FAD to </a:t>
            </a:r>
            <a:r>
              <a:rPr lang="en-US" dirty="0" smtClean="0"/>
              <a:t>FADH</a:t>
            </a:r>
          </a:p>
          <a:p>
            <a:pPr lvl="1" algn="l" rtl="0"/>
            <a:r>
              <a:rPr lang="en-US" dirty="0" smtClean="0"/>
              <a:t>Fe+3 to Fe+2</a:t>
            </a:r>
          </a:p>
          <a:p>
            <a:pPr lvl="1" algn="l" rtl="0"/>
            <a:r>
              <a:rPr lang="en-US" dirty="0" smtClean="0"/>
              <a:t>Cu+2 to Cu+</a:t>
            </a:r>
            <a:endParaRPr lang="en-US" dirty="0"/>
          </a:p>
          <a:p>
            <a:pPr algn="l" rtl="0"/>
            <a:r>
              <a:rPr lang="en-US" dirty="0"/>
              <a:t>Electron Acceptors-Terminal</a:t>
            </a:r>
          </a:p>
          <a:p>
            <a:pPr lvl="1" algn="l" rtl="0"/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to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algn="l" rtl="0"/>
            <a:r>
              <a:rPr lang="en-US" dirty="0"/>
              <a:t>Phosphorylation Reactions</a:t>
            </a:r>
          </a:p>
          <a:p>
            <a:pPr lvl="1" algn="l" rtl="0"/>
            <a:r>
              <a:rPr lang="en-US" dirty="0"/>
              <a:t>ADP to </a:t>
            </a:r>
            <a:r>
              <a:rPr lang="en-US" dirty="0" smtClean="0"/>
              <a:t>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UNCOUPLERS OF OXIDATIVE PHOSPHORYLATION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3"/>
            <a:ext cx="7632848" cy="5400898"/>
          </a:xfrm>
        </p:spPr>
        <p:txBody>
          <a:bodyPr rtlCol="0">
            <a:normAutofit fontScale="92500" lnSpcReduction="20000"/>
          </a:bodyPr>
          <a:lstStyle/>
          <a:p>
            <a:pPr algn="just" rtl="0"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b="1" dirty="0" err="1" smtClean="0"/>
              <a:t>Uncouplers</a:t>
            </a:r>
            <a:r>
              <a:rPr lang="en-US" b="1" dirty="0" smtClean="0"/>
              <a:t> are substances that </a:t>
            </a:r>
            <a:r>
              <a:rPr lang="en-US" b="1" dirty="0"/>
              <a:t>dissociate oxidation from </a:t>
            </a:r>
            <a:r>
              <a:rPr lang="en-US" b="1" dirty="0" smtClean="0"/>
              <a:t>phosphorylation</a:t>
            </a:r>
            <a:r>
              <a:rPr lang="en-US" b="1" dirty="0" smtClean="0">
                <a:sym typeface="Symbol"/>
              </a:rPr>
              <a:t> </a:t>
            </a:r>
            <a:r>
              <a:rPr lang="en-US" b="1" dirty="0" smtClean="0"/>
              <a:t>inhibition of oxidative phosphorylation by ETC. </a:t>
            </a:r>
          </a:p>
          <a:p>
            <a:pPr algn="just" rtl="0"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b="1" dirty="0" smtClean="0"/>
              <a:t>They </a:t>
            </a:r>
            <a:r>
              <a:rPr lang="en-US" b="1" dirty="0" smtClean="0">
                <a:solidFill>
                  <a:schemeClr val="hlink"/>
                </a:solidFill>
              </a:rPr>
              <a:t>allow</a:t>
            </a:r>
            <a:r>
              <a:rPr lang="en-US" b="1" dirty="0" smtClean="0"/>
              <a:t> electron transport to proceed &amp; oxidation </a:t>
            </a:r>
            <a:r>
              <a:rPr lang="en-US" b="1" dirty="0"/>
              <a:t>of hydrogen with oxygen to form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dirty="0"/>
              <a:t> to proceed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hlink"/>
                </a:solidFill>
              </a:rPr>
              <a:t>without</a:t>
            </a:r>
            <a:r>
              <a:rPr lang="en-US" b="1" dirty="0" smtClean="0"/>
              <a:t> </a:t>
            </a:r>
            <a:r>
              <a:rPr lang="en-US" b="1" dirty="0"/>
              <a:t>phosphorylation of ADP to </a:t>
            </a:r>
            <a:r>
              <a:rPr lang="en-US" b="1" dirty="0" smtClean="0"/>
              <a:t>ATP (no ATP synthesis)</a:t>
            </a:r>
          </a:p>
          <a:p>
            <a:pPr marL="68580" indent="0" algn="just" rtl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b="1" dirty="0" smtClean="0"/>
              <a:t>HOW????</a:t>
            </a:r>
          </a:p>
          <a:p>
            <a:pPr marL="360363" indent="0" algn="just" rtl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b="1" dirty="0" err="1" smtClean="0"/>
              <a:t>Uncouplers</a:t>
            </a:r>
            <a:r>
              <a:rPr lang="en-US" b="1" dirty="0" smtClean="0"/>
              <a:t> allow leakage or transport of H+ across the membrane, thus collapsing the proton gradient for ATP synthesis</a:t>
            </a:r>
            <a:endParaRPr lang="en-GB" b="1" dirty="0" smtClean="0"/>
          </a:p>
          <a:p>
            <a:pPr algn="just" rtl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algn="just" rtl="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 smtClean="0"/>
              <a:t>The free energy liberated during oxidation is lost as </a:t>
            </a:r>
            <a:r>
              <a:rPr lang="en-US" b="1" dirty="0" smtClean="0">
                <a:solidFill>
                  <a:schemeClr val="hlink"/>
                </a:solidFill>
              </a:rPr>
              <a:t>heat</a:t>
            </a:r>
            <a:r>
              <a:rPr lang="en-US" b="1" dirty="0" smtClean="0"/>
              <a:t>, so </a:t>
            </a:r>
            <a:r>
              <a:rPr lang="en-US" b="1" dirty="0" err="1" smtClean="0"/>
              <a:t>uncouplers</a:t>
            </a:r>
            <a:r>
              <a:rPr lang="en-US" b="1" dirty="0" smtClean="0"/>
              <a:t> cause the body temperature to rise (cause hotness)</a:t>
            </a:r>
          </a:p>
        </p:txBody>
      </p:sp>
    </p:spTree>
    <p:extLst>
      <p:ext uri="{BB962C8B-B14F-4D97-AF65-F5344CB8AC3E}">
        <p14:creationId xmlns:p14="http://schemas.microsoft.com/office/powerpoint/2010/main" val="291340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i="1" dirty="0" smtClean="0">
                <a:solidFill>
                  <a:srgbClr val="D60093"/>
                </a:solidFill>
              </a:rPr>
              <a:t>Items</a:t>
            </a:r>
            <a:endParaRPr lang="ar-EG" dirty="0">
              <a:solidFill>
                <a:srgbClr val="D6009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508977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1.Definition </a:t>
            </a:r>
            <a:r>
              <a:rPr lang="en-US" b="1" i="1" dirty="0">
                <a:solidFill>
                  <a:srgbClr val="7030A0"/>
                </a:solidFill>
              </a:rPr>
              <a:t>of </a:t>
            </a:r>
            <a:r>
              <a:rPr lang="en-US" b="1" i="1" dirty="0" smtClean="0">
                <a:solidFill>
                  <a:srgbClr val="7030A0"/>
                </a:solidFill>
              </a:rPr>
              <a:t>metabolism and its classification and stages of catabolism.</a:t>
            </a:r>
          </a:p>
          <a:p>
            <a:pPr marL="68580" indent="0" algn="l" rtl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 2.what is energy, its benefits, </a:t>
            </a:r>
            <a:r>
              <a:rPr lang="en-US" b="1" i="1" dirty="0">
                <a:solidFill>
                  <a:srgbClr val="7030A0"/>
                </a:solidFill>
              </a:rPr>
              <a:t>How can the energy be captured. 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marL="68580" indent="0" algn="l" rtl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3</a:t>
            </a:r>
            <a:r>
              <a:rPr lang="en-US" b="1" i="1" dirty="0">
                <a:solidFill>
                  <a:srgbClr val="7030A0"/>
                </a:solidFill>
              </a:rPr>
              <a:t>. Mechanism of </a:t>
            </a:r>
            <a:r>
              <a:rPr lang="en-US" b="1" i="1" dirty="0" smtClean="0">
                <a:solidFill>
                  <a:srgbClr val="7030A0"/>
                </a:solidFill>
              </a:rPr>
              <a:t>electron transport ( ATP production) and its regulation</a:t>
            </a:r>
            <a:endParaRPr lang="ar-E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C99FF"/>
                </a:solidFill>
              </a:rPr>
              <a:t>Examples of </a:t>
            </a:r>
            <a:r>
              <a:rPr lang="en-US" b="1" dirty="0" err="1" smtClean="0">
                <a:solidFill>
                  <a:srgbClr val="CC99FF"/>
                </a:solidFill>
              </a:rPr>
              <a:t>uncouplers</a:t>
            </a:r>
            <a:r>
              <a:rPr lang="en-US" b="1" dirty="0" smtClean="0">
                <a:solidFill>
                  <a:srgbClr val="CC99FF"/>
                </a:solidFill>
              </a:rPr>
              <a:t> of Oxidative phosphorylation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435975" cy="4176762"/>
          </a:xfrm>
        </p:spPr>
        <p:txBody>
          <a:bodyPr>
            <a:normAutofit fontScale="92500"/>
          </a:bodyPr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altLang="ar-EG" b="1" dirty="0" smtClean="0">
                <a:solidFill>
                  <a:srgbClr val="3333CC"/>
                </a:solidFill>
              </a:rPr>
              <a:t>2,4-Dinitrophenol (DNP) and Pentachlorophenol:</a:t>
            </a:r>
            <a:r>
              <a:rPr lang="en-US" altLang="ar-EG" b="1" dirty="0" smtClean="0"/>
              <a:t> drugs used to reduce weight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altLang="ar-EG" b="1" dirty="0" smtClean="0">
                <a:solidFill>
                  <a:srgbClr val="3333CC"/>
                </a:solidFill>
              </a:rPr>
              <a:t>Warfarin:</a:t>
            </a:r>
            <a:r>
              <a:rPr lang="en-US" altLang="ar-EG" b="1" dirty="0" smtClean="0"/>
              <a:t> is a rat poison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altLang="ar-EG" b="1" dirty="0" smtClean="0">
                <a:solidFill>
                  <a:srgbClr val="3333CC"/>
                </a:solidFill>
              </a:rPr>
              <a:t>Bilirubin:</a:t>
            </a:r>
            <a:r>
              <a:rPr lang="en-US" altLang="ar-EG" b="1" dirty="0" smtClean="0"/>
              <a:t> in abnormal high levels as in jaundice( not normally present in mitochondria in conc. high enough to affect normal function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altLang="ar-EG" b="1" dirty="0" smtClean="0">
                <a:solidFill>
                  <a:srgbClr val="3333CC"/>
                </a:solidFill>
              </a:rPr>
              <a:t>Calcium:</a:t>
            </a:r>
            <a:r>
              <a:rPr lang="en-US" altLang="ar-EG" b="1" dirty="0" smtClean="0"/>
              <a:t> in large dose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altLang="ar-EG" b="1" dirty="0" smtClean="0">
                <a:solidFill>
                  <a:srgbClr val="3333CC"/>
                </a:solidFill>
              </a:rPr>
              <a:t>Thyroid hormones (T3 &amp; T4):</a:t>
            </a:r>
            <a:r>
              <a:rPr lang="en-US" altLang="ar-EG" b="1" dirty="0" smtClean="0"/>
              <a:t> in abnormal high levels as in hyperthyroidism. The action of physiological amount of </a:t>
            </a:r>
            <a:r>
              <a:rPr lang="en-US" altLang="ar-EG" b="1" dirty="0" err="1" smtClean="0"/>
              <a:t>thyroxine</a:t>
            </a:r>
            <a:r>
              <a:rPr lang="en-US" altLang="ar-EG" b="1" dirty="0" smtClean="0"/>
              <a:t> on the metabolic rate, is because it induces the synthesis of certain oxidative enzymes.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altLang="ar-EG" b="1" dirty="0" smtClean="0">
                <a:solidFill>
                  <a:srgbClr val="3333CC"/>
                </a:solidFill>
              </a:rPr>
              <a:t>Toxins:</a:t>
            </a:r>
            <a:r>
              <a:rPr lang="en-US" altLang="ar-EG" b="1" dirty="0" smtClean="0"/>
              <a:t> of some bacteria and fungus</a:t>
            </a:r>
          </a:p>
        </p:txBody>
      </p:sp>
    </p:spTree>
    <p:extLst>
      <p:ext uri="{BB962C8B-B14F-4D97-AF65-F5344CB8AC3E}">
        <p14:creationId xmlns:p14="http://schemas.microsoft.com/office/powerpoint/2010/main" val="233244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764704"/>
            <a:ext cx="7024744" cy="1143000"/>
          </a:xfrm>
          <a:solidFill>
            <a:schemeClr val="bg2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CC99FF"/>
                </a:solidFill>
              </a:rPr>
              <a:t>INHIBITORS OF ELECTRON TRANSPORT CHAIN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229600" cy="4248770"/>
          </a:xfrm>
        </p:spPr>
        <p:txBody>
          <a:bodyPr>
            <a:normAutofit lnSpcReduction="10000"/>
          </a:bodyPr>
          <a:lstStyle/>
          <a:p>
            <a:pPr marL="609600" indent="-609600" algn="just" rtl="0" eaLnBrk="1" hangingPunct="1"/>
            <a:r>
              <a:rPr lang="en-US" altLang="ar-EG" sz="2500" b="1" dirty="0" smtClean="0"/>
              <a:t>Selective inhibition of various components of the ETC can be achieved by using a variety of substances, some of which are used as </a:t>
            </a:r>
            <a:r>
              <a:rPr lang="en-US" altLang="ar-EG" sz="2500" b="1" dirty="0" smtClean="0">
                <a:solidFill>
                  <a:srgbClr val="FF0066"/>
                </a:solidFill>
              </a:rPr>
              <a:t>poisons</a:t>
            </a:r>
            <a:r>
              <a:rPr lang="en-US" altLang="ar-EG" sz="2500" b="1" dirty="0" smtClean="0"/>
              <a:t> (e.g. insecticides), others as drugs</a:t>
            </a:r>
            <a:endParaRPr lang="en-US" altLang="ar-EG" sz="2500" b="1" u="sng" dirty="0" smtClean="0"/>
          </a:p>
          <a:p>
            <a:pPr marL="609600" indent="-609600" algn="just" rtl="0" eaLnBrk="1" hangingPunct="1">
              <a:buFont typeface="Wingdings" pitchFamily="2" charset="2"/>
              <a:buNone/>
            </a:pPr>
            <a:r>
              <a:rPr lang="en-US" altLang="ar-EG" sz="2500" b="1" u="sng" dirty="0" smtClean="0"/>
              <a:t>Examples:</a:t>
            </a:r>
            <a:endParaRPr lang="en-US" altLang="ar-EG" sz="2500" b="1" dirty="0" smtClean="0"/>
          </a:p>
          <a:p>
            <a:pPr marL="609600" indent="-609600" algn="just" rtl="0" eaLnBrk="1" hangingPunct="1"/>
            <a:r>
              <a:rPr lang="en-US" altLang="ar-EG" sz="2500" b="1" dirty="0" smtClean="0">
                <a:solidFill>
                  <a:schemeClr val="hlink"/>
                </a:solidFill>
              </a:rPr>
              <a:t>Hydrogen cyanide</a:t>
            </a:r>
            <a:r>
              <a:rPr lang="en-US" altLang="ar-EG" sz="2500" b="1" dirty="0" smtClean="0"/>
              <a:t> (HCN), </a:t>
            </a:r>
            <a:r>
              <a:rPr lang="en-US" altLang="ar-EG" sz="2500" b="1" dirty="0" smtClean="0">
                <a:solidFill>
                  <a:schemeClr val="hlink"/>
                </a:solidFill>
              </a:rPr>
              <a:t>Carbon monoxide</a:t>
            </a:r>
            <a:r>
              <a:rPr lang="en-US" altLang="ar-EG" sz="2500" b="1" dirty="0" smtClean="0"/>
              <a:t> (CO), and </a:t>
            </a:r>
            <a:r>
              <a:rPr lang="en-US" altLang="ar-EG" sz="2500" b="1" dirty="0" smtClean="0">
                <a:solidFill>
                  <a:schemeClr val="hlink"/>
                </a:solidFill>
              </a:rPr>
              <a:t>sodium </a:t>
            </a:r>
            <a:r>
              <a:rPr lang="en-US" altLang="ar-EG" sz="2500" b="1" dirty="0" err="1" smtClean="0">
                <a:solidFill>
                  <a:schemeClr val="hlink"/>
                </a:solidFill>
              </a:rPr>
              <a:t>azide</a:t>
            </a:r>
            <a:r>
              <a:rPr lang="en-US" altLang="ar-EG" sz="2500" b="1" dirty="0" smtClean="0"/>
              <a:t> inhibit cytochrome oxidase. They are fatal</a:t>
            </a:r>
          </a:p>
          <a:p>
            <a:pPr marL="609600" indent="-609600" algn="just" rtl="0" eaLnBrk="1" hangingPunct="1"/>
            <a:r>
              <a:rPr lang="en-US" altLang="ar-EG" sz="2500" b="1" dirty="0" smtClean="0">
                <a:solidFill>
                  <a:schemeClr val="hlink"/>
                </a:solidFill>
              </a:rPr>
              <a:t>Rotenone</a:t>
            </a:r>
            <a:r>
              <a:rPr lang="en-US" altLang="ar-EG" sz="2500" b="1" dirty="0" smtClean="0"/>
              <a:t>:  Used as an insecticide</a:t>
            </a:r>
          </a:p>
          <a:p>
            <a:pPr marL="609600" indent="-609600" algn="just" rtl="0" eaLnBrk="1" hangingPunct="1"/>
            <a:r>
              <a:rPr lang="en-US" altLang="ar-EG" sz="2500" b="1" dirty="0" err="1" smtClean="0">
                <a:solidFill>
                  <a:schemeClr val="hlink"/>
                </a:solidFill>
              </a:rPr>
              <a:t>Amytal</a:t>
            </a:r>
            <a:r>
              <a:rPr lang="en-US" altLang="ar-EG" sz="2500" b="1" dirty="0" smtClean="0"/>
              <a:t>:  Used as hypnotic</a:t>
            </a:r>
          </a:p>
          <a:p>
            <a:pPr marL="609600" indent="-609600" algn="just" rtl="0" eaLnBrk="1" hangingPunct="1"/>
            <a:r>
              <a:rPr lang="en-US" altLang="ar-EG" sz="2500" b="1" dirty="0" err="1" smtClean="0">
                <a:solidFill>
                  <a:schemeClr val="hlink"/>
                </a:solidFill>
              </a:rPr>
              <a:t>Antimycin</a:t>
            </a:r>
            <a:r>
              <a:rPr lang="en-US" altLang="ar-EG" sz="2500" b="1" dirty="0" smtClean="0">
                <a:solidFill>
                  <a:schemeClr val="hlink"/>
                </a:solidFill>
              </a:rPr>
              <a:t> A</a:t>
            </a:r>
            <a:r>
              <a:rPr lang="en-US" altLang="ar-EG" sz="2500" b="1" dirty="0" smtClean="0"/>
              <a:t>:   Used as antibiotic</a:t>
            </a:r>
          </a:p>
        </p:txBody>
      </p:sp>
    </p:spTree>
    <p:extLst>
      <p:ext uri="{BB962C8B-B14F-4D97-AF65-F5344CB8AC3E}">
        <p14:creationId xmlns:p14="http://schemas.microsoft.com/office/powerpoint/2010/main" val="385358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43608" y="2967334"/>
            <a:ext cx="7200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rgbClr val="D6009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ar-SA" sz="7200" b="1" cap="all" spc="0" dirty="0">
              <a:ln/>
              <a:solidFill>
                <a:srgbClr val="D6009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56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sndAc>
          <p:stSnd>
            <p:snd r:embed="rId2" name="coin.wav"/>
          </p:stSnd>
        </p:sndAc>
      </p:transition>
    </mc:Choice>
    <mc:Fallback xmlns="">
      <p:transition spd="slow"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08613" y="260648"/>
            <a:ext cx="4896544" cy="936104"/>
          </a:xfrm>
          <a:solidFill>
            <a:schemeClr val="bg2">
              <a:lumMod val="40000"/>
              <a:lumOff val="60000"/>
            </a:schemeClr>
          </a:solidFill>
          <a:ln w="196850" cmpd="thinThick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EG" sz="4400" b="1" dirty="0" smtClean="0"/>
              <a:t/>
            </a:r>
            <a:br>
              <a:rPr lang="ar-EG" sz="4400" b="1" dirty="0" smtClean="0"/>
            </a:br>
            <a:r>
              <a:rPr lang="ar-EG" sz="4400" b="1" dirty="0"/>
              <a:t/>
            </a:r>
            <a:br>
              <a:rPr lang="ar-EG" sz="4400" b="1" dirty="0"/>
            </a:br>
            <a:r>
              <a:rPr lang="en-GB" sz="4400" b="1" dirty="0" smtClean="0"/>
              <a:t>METABOLISM</a:t>
            </a:r>
            <a:endParaRPr lang="ar-EG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9592" y="1412776"/>
            <a:ext cx="7776864" cy="504056"/>
          </a:xfrm>
          <a:solidFill>
            <a:schemeClr val="bg2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68580" indent="0" algn="ctr" rtl="0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Is all </a:t>
            </a:r>
            <a:r>
              <a:rPr lang="en-US" sz="2800" b="1" dirty="0">
                <a:solidFill>
                  <a:srgbClr val="7030A0"/>
                </a:solidFill>
              </a:rPr>
              <a:t>of the chemical processes of the cell </a:t>
            </a:r>
            <a:endParaRPr lang="ar-EG" sz="2800" b="1" dirty="0">
              <a:solidFill>
                <a:srgbClr val="7030A0"/>
              </a:solidFill>
            </a:endParaRPr>
          </a:p>
        </p:txBody>
      </p:sp>
      <p:sp>
        <p:nvSpPr>
          <p:cNvPr id="4" name="وسيلة شرح مع سهم إلى الأسفل 3"/>
          <p:cNvSpPr/>
          <p:nvPr/>
        </p:nvSpPr>
        <p:spPr>
          <a:xfrm>
            <a:off x="2051720" y="2227024"/>
            <a:ext cx="5040560" cy="7560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Chemical   reactions result in</a:t>
            </a:r>
            <a:r>
              <a:rPr lang="en-US" sz="2400" dirty="0" smtClean="0"/>
              <a:t> </a:t>
            </a:r>
            <a:endParaRPr lang="ar-EG" sz="24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33466" y="2923626"/>
            <a:ext cx="3744416" cy="7063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Synthesis of 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organic compounds</a:t>
            </a:r>
            <a:endParaRPr lang="ar-EG" sz="2400" b="1" dirty="0">
              <a:solidFill>
                <a:srgbClr val="00B05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788024" y="2918605"/>
            <a:ext cx="3672408" cy="7113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Degradation of organic compounds</a:t>
            </a:r>
            <a:endParaRPr lang="ar-EG" sz="2400" b="1" dirty="0">
              <a:solidFill>
                <a:srgbClr val="00B05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37620" y="3717032"/>
            <a:ext cx="2952328" cy="1008112"/>
          </a:xfrm>
          <a:prstGeom prst="rect">
            <a:avLst/>
          </a:prstGeom>
          <a:solidFill>
            <a:srgbClr val="FFFF99"/>
          </a:solidFill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  +  B        AB</a:t>
            </a:r>
            <a:endParaRPr lang="ar-E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قوس 9"/>
          <p:cNvSpPr/>
          <p:nvPr/>
        </p:nvSpPr>
        <p:spPr>
          <a:xfrm rot="10800000">
            <a:off x="2488834" y="4007550"/>
            <a:ext cx="648072" cy="432048"/>
          </a:xfrm>
          <a:prstGeom prst="arc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4" name="رابط كسهم مستقيم 13"/>
          <p:cNvCxnSpPr/>
          <p:nvPr/>
        </p:nvCxnSpPr>
        <p:spPr>
          <a:xfrm>
            <a:off x="2418854" y="4439598"/>
            <a:ext cx="62616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5148064" y="3739547"/>
            <a:ext cx="2952328" cy="1008112"/>
          </a:xfrm>
          <a:prstGeom prst="rect">
            <a:avLst/>
          </a:prstGeom>
          <a:solidFill>
            <a:srgbClr val="FFFF99"/>
          </a:solidFill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AB         A  +  B</a:t>
            </a:r>
            <a:endParaRPr lang="ar-E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5998062" y="4481013"/>
            <a:ext cx="73417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ستطيل 18"/>
          <p:cNvSpPr/>
          <p:nvPr/>
        </p:nvSpPr>
        <p:spPr>
          <a:xfrm>
            <a:off x="6257085" y="3731639"/>
            <a:ext cx="1296144" cy="444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Energy</a:t>
            </a:r>
            <a:endParaRPr lang="ar-EG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قوس 19"/>
          <p:cNvSpPr/>
          <p:nvPr/>
        </p:nvSpPr>
        <p:spPr>
          <a:xfrm rot="7189342">
            <a:off x="5990742" y="3764407"/>
            <a:ext cx="875569" cy="537714"/>
          </a:xfrm>
          <a:prstGeom prst="arc">
            <a:avLst>
              <a:gd name="adj1" fmla="val 16200000"/>
              <a:gd name="adj2" fmla="val 20745022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" name="شكل بيضاوي 23"/>
          <p:cNvSpPr/>
          <p:nvPr/>
        </p:nvSpPr>
        <p:spPr>
          <a:xfrm>
            <a:off x="541576" y="4747659"/>
            <a:ext cx="3744416" cy="1008112"/>
          </a:xfrm>
          <a:prstGeom prst="ellipse">
            <a:avLst/>
          </a:prstGeom>
          <a:solidFill>
            <a:srgbClr val="F0DCED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ANABOLISM</a:t>
            </a:r>
          </a:p>
          <a:p>
            <a:pPr algn="ctr"/>
            <a:endParaRPr lang="en-US" sz="3200" b="1" dirty="0" smtClean="0">
              <a:solidFill>
                <a:srgbClr val="7030A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716016" y="4751209"/>
            <a:ext cx="4032448" cy="1008112"/>
          </a:xfrm>
          <a:prstGeom prst="ellipse">
            <a:avLst/>
          </a:prstGeom>
          <a:solidFill>
            <a:srgbClr val="F0DCED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CATABOLISM</a:t>
            </a:r>
          </a:p>
          <a:p>
            <a:pPr algn="ctr"/>
            <a:endParaRPr lang="en-US" sz="3200" b="1" dirty="0" smtClean="0">
              <a:solidFill>
                <a:srgbClr val="7030A0"/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759624" y="5755771"/>
            <a:ext cx="3526368" cy="98204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/>
              <a:t>Eg</a:t>
            </a:r>
            <a:r>
              <a:rPr lang="en-US" sz="2000" b="1" dirty="0" smtClean="0"/>
              <a:t>. Synthesis of glycogen, triglycerides &amp; proteins</a:t>
            </a:r>
            <a:endParaRPr lang="ar-EG" sz="2000" b="1" dirty="0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5037512" y="5755770"/>
            <a:ext cx="3526368" cy="98204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/>
              <a:t>Eg</a:t>
            </a:r>
            <a:r>
              <a:rPr lang="en-US" sz="2000" b="1" dirty="0" smtClean="0"/>
              <a:t>. Oxidation  of glucose, fatty acids &amp; </a:t>
            </a:r>
            <a:r>
              <a:rPr lang="en-US" sz="2000" b="1" dirty="0" err="1" smtClean="0"/>
              <a:t>a.a.s</a:t>
            </a:r>
            <a:endParaRPr lang="ar-EG" sz="2000" b="1" dirty="0"/>
          </a:p>
        </p:txBody>
      </p:sp>
      <p:sp>
        <p:nvSpPr>
          <p:cNvPr id="29" name="مستطيل 28"/>
          <p:cNvSpPr/>
          <p:nvPr/>
        </p:nvSpPr>
        <p:spPr>
          <a:xfrm>
            <a:off x="1369668" y="5251715"/>
            <a:ext cx="2088232" cy="500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endergonic</a:t>
            </a:r>
            <a:endParaRPr lang="ar-EG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688124" y="5251714"/>
            <a:ext cx="2088232" cy="500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exergonic</a:t>
            </a:r>
            <a:endParaRPr lang="ar-EG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1748876" y="3739547"/>
            <a:ext cx="1296144" cy="444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Energy</a:t>
            </a:r>
            <a:endParaRPr lang="ar-EG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10" grpId="0" animBg="1"/>
      <p:bldP spid="16" grpId="0" animBg="1"/>
      <p:bldP spid="19" grpId="0"/>
      <p:bldP spid="20" grpId="0" animBg="1"/>
      <p:bldP spid="24" grpId="0" animBg="1"/>
      <p:bldP spid="25" grpId="0" animBg="1"/>
      <p:bldP spid="27" grpId="0" animBg="1"/>
      <p:bldP spid="28" grpId="0" animBg="1"/>
      <p:bldP spid="29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0"/>
            <a:ext cx="6680473" cy="1628775"/>
          </a:xfrm>
          <a:solidFill>
            <a:srgbClr val="FFCCFF"/>
          </a:solidFill>
        </p:spPr>
        <p:txBody>
          <a:bodyPr/>
          <a:lstStyle/>
          <a:p>
            <a:pPr eaLnBrk="1" hangingPunct="1"/>
            <a:r>
              <a:rPr lang="en-US" altLang="ar-EG" sz="5000" smtClean="0">
                <a:solidFill>
                  <a:srgbClr val="FF0066"/>
                </a:solidFill>
                <a:latin typeface="Comic Sans MS" pitchFamily="66" charset="0"/>
              </a:rPr>
              <a:t>METABOLISM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9263"/>
            <a:ext cx="4495800" cy="4805362"/>
          </a:xfrm>
          <a:prstGeom prst="rect">
            <a:avLst/>
          </a:prstGeom>
          <a:solidFill>
            <a:srgbClr val="F5FEC6"/>
          </a:solidFill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altLang="ar-EG" b="1" u="sng" dirty="0" smtClean="0">
                <a:solidFill>
                  <a:srgbClr val="FF0066"/>
                </a:solidFill>
                <a:latin typeface="Comic Sans MS" pitchFamily="66" charset="0"/>
              </a:rPr>
              <a:t>CATABOLISM</a:t>
            </a:r>
          </a:p>
          <a:p>
            <a:pPr algn="ctr" rtl="0" eaLnBrk="1" hangingPunct="1">
              <a:buFontTx/>
              <a:buNone/>
            </a:pPr>
            <a:endParaRPr lang="en-US" altLang="ar-EG" u="sng" dirty="0" smtClean="0">
              <a:solidFill>
                <a:srgbClr val="008000"/>
              </a:solidFill>
            </a:endParaRPr>
          </a:p>
          <a:p>
            <a:pPr algn="l" rtl="0" eaLnBrk="1" hangingPunct="1"/>
            <a:r>
              <a:rPr lang="en-US" altLang="ar-EG" dirty="0" smtClean="0"/>
              <a:t>Breakdown (Degradation) of complex molecules</a:t>
            </a:r>
          </a:p>
          <a:p>
            <a:pPr algn="l" rtl="0" eaLnBrk="1" hangingPunct="1"/>
            <a:r>
              <a:rPr lang="en-US" altLang="ar-EG" b="1" dirty="0" smtClean="0">
                <a:solidFill>
                  <a:srgbClr val="3333CC"/>
                </a:solidFill>
              </a:rPr>
              <a:t>Exergonic</a:t>
            </a:r>
            <a:r>
              <a:rPr lang="en-US" altLang="ar-EG" dirty="0" smtClean="0"/>
              <a:t> = releases energy </a:t>
            </a:r>
          </a:p>
          <a:p>
            <a:pPr algn="l" rtl="0" eaLnBrk="1" hangingPunct="1"/>
            <a:r>
              <a:rPr lang="en-US" altLang="ar-EG" dirty="0" smtClean="0"/>
              <a:t>e.g. </a:t>
            </a:r>
          </a:p>
          <a:p>
            <a:pPr algn="l" rtl="0" eaLnBrk="1" hangingPunct="1"/>
            <a:r>
              <a:rPr lang="en-US" altLang="ar-EG" dirty="0" smtClean="0"/>
              <a:t>Oxidation of </a:t>
            </a:r>
            <a:r>
              <a:rPr lang="en-US" altLang="ar-EG" dirty="0" smtClean="0">
                <a:solidFill>
                  <a:srgbClr val="6699FF"/>
                </a:solidFill>
              </a:rPr>
              <a:t>glucose</a:t>
            </a:r>
          </a:p>
          <a:p>
            <a:pPr algn="l" rtl="0" eaLnBrk="1" hangingPunct="1"/>
            <a:r>
              <a:rPr lang="en-US" altLang="ar-EG" dirty="0" smtClean="0"/>
              <a:t>Oxidation of </a:t>
            </a:r>
            <a:r>
              <a:rPr lang="en-US" altLang="ar-EG" dirty="0" smtClean="0">
                <a:solidFill>
                  <a:srgbClr val="6699FF"/>
                </a:solidFill>
              </a:rPr>
              <a:t>fatty acids</a:t>
            </a:r>
          </a:p>
          <a:p>
            <a:pPr algn="l" rtl="0" eaLnBrk="1" hangingPunct="1"/>
            <a:endParaRPr lang="en-US" altLang="ar-EG" dirty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719263"/>
            <a:ext cx="4495800" cy="4734073"/>
          </a:xfrm>
          <a:prstGeom prst="rect">
            <a:avLst/>
          </a:prstGeom>
          <a:solidFill>
            <a:srgbClr val="CCFFFF"/>
          </a:solidFill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altLang="ar-EG" b="1" u="sng" dirty="0" smtClean="0">
                <a:solidFill>
                  <a:srgbClr val="00CC00"/>
                </a:solidFill>
                <a:latin typeface="Comic Sans MS" pitchFamily="66" charset="0"/>
              </a:rPr>
              <a:t>ANABOLISM</a:t>
            </a:r>
          </a:p>
          <a:p>
            <a:pPr algn="ctr" rtl="0" eaLnBrk="1" hangingPunct="1">
              <a:buFontTx/>
              <a:buNone/>
            </a:pPr>
            <a:endParaRPr lang="en-US" altLang="ar-EG" b="1" u="sng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algn="l" rtl="0" eaLnBrk="1" hangingPunct="1"/>
            <a:r>
              <a:rPr lang="en-US" altLang="ar-EG" dirty="0" smtClean="0"/>
              <a:t>Building up (Synthesis) of complex molecules </a:t>
            </a:r>
          </a:p>
          <a:p>
            <a:pPr algn="l" rtl="0" eaLnBrk="1" hangingPunct="1"/>
            <a:r>
              <a:rPr lang="en-US" altLang="ar-EG" b="1" dirty="0" smtClean="0">
                <a:solidFill>
                  <a:srgbClr val="00CC00"/>
                </a:solidFill>
              </a:rPr>
              <a:t>Endergonic</a:t>
            </a:r>
            <a:r>
              <a:rPr lang="en-US" altLang="ar-EG" dirty="0" smtClean="0"/>
              <a:t> = consumes energy </a:t>
            </a:r>
          </a:p>
          <a:p>
            <a:pPr algn="l" rtl="0" eaLnBrk="1" hangingPunct="1"/>
            <a:r>
              <a:rPr lang="en-US" altLang="ar-EG" dirty="0" smtClean="0"/>
              <a:t>e.g. </a:t>
            </a:r>
          </a:p>
          <a:p>
            <a:pPr algn="l" rtl="0" eaLnBrk="1" hangingPunct="1"/>
            <a:r>
              <a:rPr lang="en-US" altLang="ar-EG" dirty="0" smtClean="0"/>
              <a:t>Biosynthesis of  glycogen, </a:t>
            </a:r>
            <a:r>
              <a:rPr lang="en-US" altLang="ar-EG" dirty="0" err="1" smtClean="0"/>
              <a:t>triacylglycerols</a:t>
            </a:r>
            <a:r>
              <a:rPr lang="en-US" altLang="ar-EG" dirty="0" smtClean="0"/>
              <a:t> and proteins </a:t>
            </a:r>
          </a:p>
        </p:txBody>
      </p:sp>
    </p:spTree>
    <p:extLst>
      <p:ext uri="{BB962C8B-B14F-4D97-AF65-F5344CB8AC3E}">
        <p14:creationId xmlns:p14="http://schemas.microsoft.com/office/powerpoint/2010/main" val="14560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4865" y="116632"/>
            <a:ext cx="7776863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6850" cmpd="thinThick">
            <a:solidFill>
              <a:srgbClr val="7030A0"/>
            </a:solidFill>
          </a:ln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7100" b="1" dirty="0" smtClean="0">
                <a:solidFill>
                  <a:schemeClr val="accent3">
                    <a:lumMod val="75000"/>
                  </a:schemeClr>
                </a:solidFill>
              </a:rPr>
              <a:t>Stages of catabolism</a:t>
            </a:r>
            <a:endParaRPr lang="ar-EG" sz="71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GB" sz="7100" b="1" dirty="0" smtClean="0">
                <a:solidFill>
                  <a:schemeClr val="accent3">
                    <a:lumMod val="75000"/>
                  </a:schemeClr>
                </a:solidFill>
              </a:rPr>
              <a:t> of the main metabolites</a:t>
            </a:r>
            <a:endParaRPr lang="ar-EG" sz="7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250199" y="1512218"/>
            <a:ext cx="2815615" cy="7063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58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Polysaccharides</a:t>
            </a:r>
            <a:endParaRPr lang="ar-EG" sz="2400" b="1" dirty="0">
              <a:solidFill>
                <a:srgbClr val="00B05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355976" y="1512218"/>
            <a:ext cx="2337421" cy="706337"/>
          </a:xfrm>
          <a:prstGeom prst="roundRect">
            <a:avLst/>
          </a:prstGeom>
          <a:solidFill>
            <a:srgbClr val="F0DCED"/>
          </a:solidFill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Triglycerides</a:t>
            </a:r>
            <a:endParaRPr lang="ar-EG" sz="2400" b="1" dirty="0">
              <a:solidFill>
                <a:srgbClr val="7030A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025083" y="1501208"/>
            <a:ext cx="1808619" cy="706337"/>
          </a:xfrm>
          <a:prstGeom prst="roundRect">
            <a:avLst/>
          </a:prstGeom>
          <a:solidFill>
            <a:srgbClr val="FFCCFF"/>
          </a:solidFill>
          <a:ln w="15875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Proteins</a:t>
            </a:r>
            <a:endParaRPr lang="ar-EG" sz="2400" b="1" dirty="0">
              <a:solidFill>
                <a:srgbClr val="D60093"/>
              </a:solidFill>
            </a:endParaRPr>
          </a:p>
        </p:txBody>
      </p:sp>
      <p:sp>
        <p:nvSpPr>
          <p:cNvPr id="8" name="سهم إلى اليمين 7"/>
          <p:cNvSpPr/>
          <p:nvPr/>
        </p:nvSpPr>
        <p:spPr>
          <a:xfrm rot="5400000">
            <a:off x="2441982" y="2300010"/>
            <a:ext cx="432048" cy="613777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سهم إلى اليمين 9"/>
          <p:cNvSpPr/>
          <p:nvPr/>
        </p:nvSpPr>
        <p:spPr>
          <a:xfrm rot="5400000">
            <a:off x="7636549" y="2222475"/>
            <a:ext cx="432048" cy="613777"/>
          </a:xfrm>
          <a:prstGeom prst="rightArrow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سهم إلى اليمين 10"/>
          <p:cNvSpPr/>
          <p:nvPr/>
        </p:nvSpPr>
        <p:spPr>
          <a:xfrm rot="5400000">
            <a:off x="5308660" y="2239159"/>
            <a:ext cx="432048" cy="613777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098171" y="2862330"/>
            <a:ext cx="2952328" cy="7063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4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</a:rPr>
              <a:t>Monosaccharides</a:t>
            </a:r>
            <a:endParaRPr lang="ar-EG" sz="2400" b="1" dirty="0">
              <a:solidFill>
                <a:srgbClr val="00B05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4355975" y="2855040"/>
            <a:ext cx="2337421" cy="706337"/>
          </a:xfrm>
          <a:prstGeom prst="roundRect">
            <a:avLst/>
          </a:prstGeom>
          <a:solidFill>
            <a:srgbClr val="F0DCED"/>
          </a:solidFill>
          <a:ln w="1143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glycerol + f.a</a:t>
            </a:r>
            <a:r>
              <a:rPr lang="en-US" sz="2400" b="1" dirty="0">
                <a:solidFill>
                  <a:srgbClr val="7030A0"/>
                </a:solidFill>
              </a:rPr>
              <a:t>s</a:t>
            </a:r>
            <a:endParaRPr lang="ar-EG" sz="2400" b="1" dirty="0">
              <a:solidFill>
                <a:srgbClr val="7030A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6948263" y="2822921"/>
            <a:ext cx="1808619" cy="706337"/>
          </a:xfrm>
          <a:prstGeom prst="roundRect">
            <a:avLst/>
          </a:prstGeom>
          <a:solidFill>
            <a:srgbClr val="FFCCFF"/>
          </a:solidFill>
          <a:ln w="1143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a.as</a:t>
            </a:r>
            <a:endParaRPr lang="ar-EG" sz="2400" b="1" dirty="0">
              <a:solidFill>
                <a:srgbClr val="D60093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-142954" y="1865387"/>
            <a:ext cx="1241126" cy="1310702"/>
          </a:xfrm>
          <a:prstGeom prst="rect">
            <a:avLst/>
          </a:prstGeom>
          <a:solidFill>
            <a:srgbClr val="FFFF99"/>
          </a:solidFill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Stage 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 minimum energy</a:t>
            </a:r>
            <a:endParaRPr lang="ar-EG" b="1" dirty="0">
              <a:solidFill>
                <a:srgbClr val="0070C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658006" y="3861048"/>
            <a:ext cx="5082346" cy="14401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مستطيل 17"/>
          <p:cNvSpPr/>
          <p:nvPr/>
        </p:nvSpPr>
        <p:spPr>
          <a:xfrm>
            <a:off x="2658006" y="3568667"/>
            <a:ext cx="185802" cy="43639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" name="سهم للأسفل 19"/>
          <p:cNvSpPr/>
          <p:nvPr/>
        </p:nvSpPr>
        <p:spPr>
          <a:xfrm>
            <a:off x="5217795" y="3568667"/>
            <a:ext cx="306889" cy="79643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" name="مستطيل 20"/>
          <p:cNvSpPr/>
          <p:nvPr/>
        </p:nvSpPr>
        <p:spPr>
          <a:xfrm>
            <a:off x="7554550" y="3568667"/>
            <a:ext cx="185802" cy="43639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2545785" y="4365104"/>
            <a:ext cx="5194567" cy="432048"/>
          </a:xfrm>
          <a:prstGeom prst="roundRect">
            <a:avLst/>
          </a:prstGeom>
          <a:solidFill>
            <a:srgbClr val="CCFFFF"/>
          </a:solidFill>
          <a:ln w="889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Acetyl </a:t>
            </a:r>
            <a:r>
              <a:rPr lang="en-US" sz="2400" b="1" dirty="0" err="1" smtClean="0">
                <a:solidFill>
                  <a:srgbClr val="002060"/>
                </a:solidFill>
              </a:rPr>
              <a:t>coA</a:t>
            </a:r>
            <a:r>
              <a:rPr lang="en-US" sz="2400" b="1" dirty="0" smtClean="0">
                <a:solidFill>
                  <a:srgbClr val="002060"/>
                </a:solidFill>
              </a:rPr>
              <a:t> (Active acetate)</a:t>
            </a:r>
            <a:endParaRPr lang="ar-EG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-15698" y="3709753"/>
            <a:ext cx="1419346" cy="1087399"/>
          </a:xfrm>
          <a:prstGeom prst="rect">
            <a:avLst/>
          </a:prstGeom>
          <a:solidFill>
            <a:srgbClr val="FFFF99"/>
          </a:solidFill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Stage 2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 some  energy</a:t>
            </a:r>
            <a:endParaRPr lang="ar-EG" b="1" dirty="0">
              <a:solidFill>
                <a:srgbClr val="0070C0"/>
              </a:solidFill>
            </a:endParaRPr>
          </a:p>
        </p:txBody>
      </p:sp>
      <p:sp>
        <p:nvSpPr>
          <p:cNvPr id="24" name="سهم للأسفل 23"/>
          <p:cNvSpPr/>
          <p:nvPr/>
        </p:nvSpPr>
        <p:spPr>
          <a:xfrm>
            <a:off x="5064351" y="4797152"/>
            <a:ext cx="613776" cy="72008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1799692" y="5512769"/>
            <a:ext cx="2088231" cy="542719"/>
          </a:xfrm>
          <a:prstGeom prst="roundRect">
            <a:avLst/>
          </a:prstGeom>
          <a:solidFill>
            <a:srgbClr val="FFCC99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CO2+H2O</a:t>
            </a:r>
            <a:endParaRPr lang="ar-EG" sz="2400" b="1" dirty="0">
              <a:solidFill>
                <a:srgbClr val="002060"/>
              </a:solidFill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5899299" y="4889547"/>
            <a:ext cx="1953274" cy="2877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Krebs cycle</a:t>
            </a:r>
            <a:endParaRPr lang="ar-EG" sz="2000" b="1" dirty="0"/>
          </a:p>
        </p:txBody>
      </p:sp>
      <p:sp>
        <p:nvSpPr>
          <p:cNvPr id="27" name="مستطيل 26"/>
          <p:cNvSpPr/>
          <p:nvPr/>
        </p:nvSpPr>
        <p:spPr>
          <a:xfrm>
            <a:off x="128588" y="5116900"/>
            <a:ext cx="1419346" cy="1087399"/>
          </a:xfrm>
          <a:prstGeom prst="rect">
            <a:avLst/>
          </a:prstGeom>
          <a:solidFill>
            <a:srgbClr val="FFFF99"/>
          </a:solidFill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Stage 3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 maximum   energy</a:t>
            </a:r>
            <a:endParaRPr lang="ar-EG" b="1" dirty="0">
              <a:solidFill>
                <a:srgbClr val="0070C0"/>
              </a:solidFill>
            </a:endParaRPr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4625940" y="5484017"/>
            <a:ext cx="4499992" cy="571472"/>
          </a:xfrm>
          <a:prstGeom prst="roundRect">
            <a:avLst/>
          </a:prstGeom>
          <a:solidFill>
            <a:srgbClr val="FFCC99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Reduced </a:t>
            </a:r>
            <a:r>
              <a:rPr lang="en-US" sz="2400" b="1" dirty="0" err="1" smtClean="0">
                <a:solidFill>
                  <a:srgbClr val="002060"/>
                </a:solidFill>
              </a:rPr>
              <a:t>coenz</a:t>
            </a:r>
            <a:r>
              <a:rPr lang="en-US" sz="2400" b="1" dirty="0" smtClean="0">
                <a:solidFill>
                  <a:srgbClr val="002060"/>
                </a:solidFill>
              </a:rPr>
              <a:t>. ( H carriers)</a:t>
            </a:r>
            <a:endParaRPr lang="ar-EG" sz="2400" b="1" dirty="0">
              <a:solidFill>
                <a:srgbClr val="002060"/>
              </a:solidFill>
            </a:endParaRPr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4065814" y="5512770"/>
            <a:ext cx="415653" cy="542719"/>
          </a:xfrm>
          <a:prstGeom prst="roundRect">
            <a:avLst/>
          </a:prstGeom>
          <a:solidFill>
            <a:srgbClr val="FFCC99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+</a:t>
            </a:r>
            <a:endParaRPr lang="ar-EG" sz="3600" b="1" dirty="0">
              <a:solidFill>
                <a:srgbClr val="002060"/>
              </a:solidFill>
            </a:endParaRPr>
          </a:p>
        </p:txBody>
      </p:sp>
      <p:sp>
        <p:nvSpPr>
          <p:cNvPr id="30" name="سهم للأسفل 29"/>
          <p:cNvSpPr/>
          <p:nvPr/>
        </p:nvSpPr>
        <p:spPr>
          <a:xfrm>
            <a:off x="5831573" y="6055488"/>
            <a:ext cx="46137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4936852" y="6415527"/>
            <a:ext cx="2088231" cy="542719"/>
          </a:xfrm>
          <a:prstGeom prst="roundRect">
            <a:avLst/>
          </a:prstGeom>
          <a:solidFill>
            <a:srgbClr val="FFCC99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ENERGY</a:t>
            </a:r>
            <a:endParaRPr lang="ar-EG" sz="2400" b="1" dirty="0">
              <a:solidFill>
                <a:srgbClr val="002060"/>
              </a:solidFill>
            </a:endParaRPr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6385110" y="6055489"/>
            <a:ext cx="2448592" cy="32387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Respiratory chain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265597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2555776" y="127281"/>
            <a:ext cx="4392488" cy="792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6850" cmpd="thinThick">
            <a:solidFill>
              <a:srgbClr val="7030A0"/>
            </a:solidFill>
          </a:ln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100" b="1" dirty="0" smtClean="0">
                <a:solidFill>
                  <a:schemeClr val="accent3">
                    <a:lumMod val="75000"/>
                  </a:schemeClr>
                </a:solidFill>
              </a:rPr>
              <a:t>Energy</a:t>
            </a:r>
            <a:endParaRPr lang="ar-EG" sz="7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 txBox="1">
            <a:spLocks/>
          </p:cNvSpPr>
          <p:nvPr/>
        </p:nvSpPr>
        <p:spPr>
          <a:xfrm>
            <a:off x="1403648" y="1412776"/>
            <a:ext cx="5544616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34290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0">
              <a:buFont typeface="Wingdings 2" pitchFamily="18" charset="2"/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Is the capacity to do work</a:t>
            </a:r>
            <a:endParaRPr lang="ar-EG" sz="28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www.elmhurst.edu/~chm/vchembook/images/592useenerg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31167"/>
            <a:ext cx="7776864" cy="433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7308304" y="4005065"/>
            <a:ext cx="864096" cy="191414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109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2"/>
          <p:cNvSpPr txBox="1">
            <a:spLocks/>
          </p:cNvSpPr>
          <p:nvPr/>
        </p:nvSpPr>
        <p:spPr>
          <a:xfrm>
            <a:off x="1403648" y="9586"/>
            <a:ext cx="6480720" cy="10801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34290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0">
              <a:buFont typeface="Wingdings 2" pitchFamily="18" charset="2"/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Energy is stored in the form of chemical bonds</a:t>
            </a:r>
            <a:endParaRPr lang="ar-EG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65561"/>
              </p:ext>
            </p:extLst>
          </p:nvPr>
        </p:nvGraphicFramePr>
        <p:xfrm>
          <a:off x="29818" y="1105454"/>
          <a:ext cx="9114182" cy="556434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71430"/>
                <a:gridCol w="3076536"/>
                <a:gridCol w="2466216"/>
              </a:tblGrid>
              <a:tr h="887038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High</a:t>
                      </a:r>
                      <a:r>
                        <a:rPr lang="en-US" sz="2400" baseline="0" dirty="0" smtClean="0"/>
                        <a:t> energy bond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Low energy bond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 dirty="0"/>
                    </a:p>
                  </a:txBody>
                  <a:tcPr/>
                </a:tc>
              </a:tr>
              <a:tr h="89398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>
                          <a:sym typeface="Symbol"/>
                        </a:rPr>
                        <a:t></a:t>
                      </a:r>
                      <a:r>
                        <a:rPr lang="en-US" sz="2400" b="1" dirty="0" smtClean="0">
                          <a:sym typeface="Symbol"/>
                        </a:rPr>
                        <a:t>7-15 kcal</a:t>
                      </a:r>
                      <a:endParaRPr lang="ar-EG" sz="2400" b="1" dirty="0" smtClean="0"/>
                    </a:p>
                    <a:p>
                      <a:pPr algn="ctr" rtl="1"/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>
                          <a:sym typeface="Symbol"/>
                        </a:rPr>
                        <a:t></a:t>
                      </a:r>
                      <a:r>
                        <a:rPr lang="en-US" sz="2400" b="1" dirty="0" smtClean="0">
                          <a:sym typeface="Symbol"/>
                        </a:rPr>
                        <a:t>2-4 kcal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On hydrolysis releases</a:t>
                      </a:r>
                      <a:endParaRPr lang="ar-EG" sz="2400" b="1" dirty="0"/>
                    </a:p>
                  </a:txBody>
                  <a:tcPr/>
                </a:tc>
              </a:tr>
              <a:tr h="643878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Curved line (</a:t>
                      </a:r>
                      <a:r>
                        <a:rPr lang="en-US" sz="2400" b="1" dirty="0" smtClean="0">
                          <a:sym typeface="Symbol"/>
                        </a:rPr>
                        <a:t>)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Straight line 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300" b="1" dirty="0" smtClean="0"/>
                        <a:t>Represented by</a:t>
                      </a:r>
                      <a:endParaRPr lang="ar-EG" sz="2300" b="1" dirty="0"/>
                    </a:p>
                  </a:txBody>
                  <a:tcPr/>
                </a:tc>
              </a:tr>
              <a:tr h="2759675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/>
                        <a:t>1- High energy phosphate bonds as;</a:t>
                      </a:r>
                    </a:p>
                    <a:p>
                      <a:pPr algn="l" rtl="1"/>
                      <a:r>
                        <a:rPr lang="en-US" sz="2000" b="1" dirty="0" smtClean="0"/>
                        <a:t>Pyrophosphate </a:t>
                      </a:r>
                      <a:r>
                        <a:rPr lang="en-US" sz="2000" b="1" dirty="0" err="1" smtClean="0"/>
                        <a:t>bond:ATP</a:t>
                      </a:r>
                      <a:endParaRPr lang="en-US" sz="2000" b="1" dirty="0" smtClean="0"/>
                    </a:p>
                    <a:p>
                      <a:pPr algn="l" rtl="1"/>
                      <a:r>
                        <a:rPr lang="en-US" sz="2000" b="1" dirty="0" smtClean="0"/>
                        <a:t>Phosphate carboxylate bond</a:t>
                      </a:r>
                    </a:p>
                    <a:p>
                      <a:pPr algn="l" rtl="1"/>
                      <a:r>
                        <a:rPr lang="en-US" sz="2000" b="1" dirty="0" smtClean="0"/>
                        <a:t>Phosphate </a:t>
                      </a:r>
                      <a:r>
                        <a:rPr lang="en-US" sz="2000" b="1" dirty="0" err="1" smtClean="0"/>
                        <a:t>enol</a:t>
                      </a:r>
                      <a:r>
                        <a:rPr lang="en-US" sz="2000" b="1" dirty="0" smtClean="0"/>
                        <a:t> bond</a:t>
                      </a:r>
                    </a:p>
                    <a:p>
                      <a:pPr algn="l" rtl="1"/>
                      <a:r>
                        <a:rPr lang="en-US" sz="2000" b="1" dirty="0" err="1" smtClean="0"/>
                        <a:t>creatine</a:t>
                      </a:r>
                      <a:r>
                        <a:rPr lang="en-US" sz="2000" b="1" dirty="0" smtClean="0"/>
                        <a:t> phosphate Bond </a:t>
                      </a:r>
                    </a:p>
                    <a:p>
                      <a:pPr algn="l" rtl="1"/>
                      <a:r>
                        <a:rPr lang="en-US" sz="2000" b="1" dirty="0" smtClean="0"/>
                        <a:t>2- High energy</a:t>
                      </a:r>
                      <a:r>
                        <a:rPr lang="en-US" sz="2000" b="1" baseline="0" dirty="0" smtClean="0"/>
                        <a:t> sulfur bonds</a:t>
                      </a:r>
                      <a:endParaRPr lang="en-US" sz="2000" b="1" dirty="0" smtClean="0"/>
                    </a:p>
                    <a:p>
                      <a:pPr algn="l" rtl="1"/>
                      <a:r>
                        <a:rPr lang="en-US" sz="2000" b="1" dirty="0" smtClean="0"/>
                        <a:t>As , </a:t>
                      </a:r>
                      <a:r>
                        <a:rPr lang="en-US" sz="2000" b="1" dirty="0" err="1" smtClean="0"/>
                        <a:t>Thioester</a:t>
                      </a:r>
                      <a:r>
                        <a:rPr lang="en-US" sz="2000" b="1" dirty="0" smtClean="0"/>
                        <a:t> bond: Acetyl</a:t>
                      </a:r>
                      <a:r>
                        <a:rPr lang="en-US" sz="2000" b="1" baseline="0" dirty="0" smtClean="0"/>
                        <a:t> COA ,</a:t>
                      </a:r>
                      <a:r>
                        <a:rPr lang="en-US" sz="2000" b="1" baseline="0" dirty="0" err="1" smtClean="0"/>
                        <a:t>succinyl</a:t>
                      </a:r>
                      <a:r>
                        <a:rPr lang="en-US" sz="2000" b="1" baseline="0" dirty="0" smtClean="0"/>
                        <a:t> COA.</a:t>
                      </a:r>
                      <a:endParaRPr lang="ar-E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/>
                        <a:t>*Peptide bond(</a:t>
                      </a:r>
                      <a:r>
                        <a:rPr lang="en-US" sz="2000" b="1" dirty="0" err="1" smtClean="0"/>
                        <a:t>a.a-a.a</a:t>
                      </a:r>
                      <a:r>
                        <a:rPr lang="en-US" sz="2000" b="1" dirty="0" smtClean="0"/>
                        <a:t>)</a:t>
                      </a:r>
                    </a:p>
                    <a:p>
                      <a:pPr algn="l" rtl="1"/>
                      <a:r>
                        <a:rPr lang="en-US" sz="2000" b="1" dirty="0" smtClean="0"/>
                        <a:t>*</a:t>
                      </a:r>
                      <a:r>
                        <a:rPr lang="en-US" sz="2000" b="1" dirty="0" err="1" smtClean="0"/>
                        <a:t>glycosidic</a:t>
                      </a:r>
                      <a:r>
                        <a:rPr lang="en-US" sz="2000" b="1" baseline="0" dirty="0" smtClean="0"/>
                        <a:t> bond (</a:t>
                      </a:r>
                      <a:r>
                        <a:rPr lang="en-US" sz="2000" b="1" baseline="0" dirty="0" err="1" smtClean="0"/>
                        <a:t>Glu</a:t>
                      </a:r>
                      <a:r>
                        <a:rPr lang="en-US" sz="2000" b="1" baseline="0" dirty="0" smtClean="0"/>
                        <a:t>-</a:t>
                      </a:r>
                    </a:p>
                    <a:p>
                      <a:pPr algn="l" rtl="1"/>
                      <a:r>
                        <a:rPr lang="en-US" sz="2000" b="1" baseline="0" dirty="0" err="1" smtClean="0"/>
                        <a:t>Glu</a:t>
                      </a:r>
                      <a:r>
                        <a:rPr lang="en-US" sz="2000" b="1" baseline="0" dirty="0" smtClean="0"/>
                        <a:t>)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/>
                        <a:t> *Ester bond as in TAG</a:t>
                      </a:r>
                    </a:p>
                    <a:p>
                      <a:pPr algn="l" rtl="1"/>
                      <a:r>
                        <a:rPr lang="en-US" sz="2000" b="1" baseline="0" dirty="0" smtClean="0"/>
                        <a:t>(</a:t>
                      </a:r>
                      <a:r>
                        <a:rPr lang="en-US" sz="2000" b="1" baseline="0" dirty="0" err="1" smtClean="0"/>
                        <a:t>Fa-alchol</a:t>
                      </a:r>
                      <a:r>
                        <a:rPr lang="en-US" sz="2000" b="1" baseline="0" dirty="0" smtClean="0"/>
                        <a:t>)</a:t>
                      </a:r>
                    </a:p>
                    <a:p>
                      <a:pPr algn="l" rtl="1"/>
                      <a:r>
                        <a:rPr lang="en-US" sz="2000" b="1" baseline="0" dirty="0" smtClean="0"/>
                        <a:t>(CH2-O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000" b="1" baseline="0" dirty="0" smtClean="0"/>
                        <a:t>CO-R) *Phosphate ester bond as Glucose 6-P </a:t>
                      </a:r>
                    </a:p>
                    <a:p>
                      <a:pPr algn="l" rtl="1"/>
                      <a:r>
                        <a:rPr lang="en-US" sz="2000" b="1" baseline="0" dirty="0" smtClean="0"/>
                        <a:t>(CH2-0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000" b="1" baseline="0" dirty="0" smtClean="0"/>
                        <a:t>P)</a:t>
                      </a:r>
                    </a:p>
                    <a:p>
                      <a:pPr algn="l" rtl="1"/>
                      <a:endParaRPr lang="ar-E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Examples</a:t>
                      </a:r>
                      <a:endParaRPr lang="ar-EG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7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b="1" u="sng" dirty="0" smtClean="0">
                <a:sym typeface="Symbol"/>
              </a:rPr>
              <a:t>pyrophosphate bond : </a:t>
            </a:r>
          </a:p>
          <a:p>
            <a:pPr marL="68580" indent="0" algn="l" rtl="0">
              <a:buNone/>
            </a:pPr>
            <a:r>
              <a:rPr lang="en-US" b="1" dirty="0" smtClean="0">
                <a:sym typeface="Symbol"/>
              </a:rPr>
              <a:t>     </a:t>
            </a:r>
            <a:r>
              <a:rPr lang="en-US" b="1" dirty="0" smtClean="0"/>
              <a:t>ATP:  Adenosine-P</a:t>
            </a:r>
            <a:r>
              <a:rPr lang="en-US" b="1" dirty="0" smtClean="0">
                <a:sym typeface="Symbol"/>
              </a:rPr>
              <a:t>PP , ADP, AMP(??)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b="1" u="sng" dirty="0" smtClean="0">
                <a:sym typeface="Symbol"/>
              </a:rPr>
              <a:t>Carboxylate phosphate bond:</a:t>
            </a:r>
          </a:p>
          <a:p>
            <a:pPr marL="68580" indent="0" algn="l" rtl="0">
              <a:buNone/>
            </a:pPr>
            <a:r>
              <a:rPr lang="en-US" b="1" dirty="0" smtClean="0">
                <a:sym typeface="Symbol"/>
              </a:rPr>
              <a:t>       1,3 </a:t>
            </a:r>
            <a:r>
              <a:rPr lang="en-US" b="1" dirty="0" err="1" smtClean="0">
                <a:sym typeface="Symbol"/>
              </a:rPr>
              <a:t>biphosphoglycerate</a:t>
            </a:r>
            <a:r>
              <a:rPr lang="en-US" b="1" dirty="0" smtClean="0">
                <a:sym typeface="Symbol"/>
              </a:rPr>
              <a:t>: </a:t>
            </a:r>
          </a:p>
          <a:p>
            <a:pPr marL="68580" indent="0" algn="l" rtl="0">
              <a:buNone/>
            </a:pPr>
            <a:r>
              <a:rPr lang="en-US" b="1" dirty="0" smtClean="0">
                <a:sym typeface="Symbol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CO-OP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b="1" dirty="0" smtClean="0">
                <a:sym typeface="Symbol"/>
              </a:rPr>
              <a:t> </a:t>
            </a:r>
            <a:r>
              <a:rPr lang="en-US" b="1" u="sng" dirty="0" err="1" smtClean="0">
                <a:sym typeface="Symbol"/>
              </a:rPr>
              <a:t>Enol</a:t>
            </a:r>
            <a:r>
              <a:rPr lang="en-US" b="1" u="sng" dirty="0" smtClean="0">
                <a:sym typeface="Symbol"/>
              </a:rPr>
              <a:t> phosphate bond:</a:t>
            </a:r>
          </a:p>
          <a:p>
            <a:pPr marL="68580" indent="0" algn="l" rtl="0">
              <a:buNone/>
            </a:pPr>
            <a:r>
              <a:rPr lang="en-US" b="1" dirty="0" smtClean="0">
                <a:sym typeface="Symbol"/>
              </a:rPr>
              <a:t>       2 </a:t>
            </a:r>
            <a:r>
              <a:rPr lang="en-US" b="1" dirty="0" err="1" smtClean="0">
                <a:sym typeface="Symbol"/>
              </a:rPr>
              <a:t>phosphoenol</a:t>
            </a:r>
            <a:r>
              <a:rPr lang="en-US" b="1" dirty="0" smtClean="0">
                <a:sym typeface="Symbol"/>
              </a:rPr>
              <a:t> pyruvate (</a:t>
            </a:r>
            <a:r>
              <a:rPr lang="en-US" b="1" dirty="0" err="1" smtClean="0">
                <a:sym typeface="Symbol"/>
              </a:rPr>
              <a:t>enol;alchol</a:t>
            </a:r>
            <a:r>
              <a:rPr lang="en-US" b="1" dirty="0" smtClean="0">
                <a:sym typeface="Symbol"/>
              </a:rPr>
              <a:t>)</a:t>
            </a:r>
          </a:p>
          <a:p>
            <a:pPr marL="68580" indent="0" algn="l" rtl="0">
              <a:buNone/>
            </a:pPr>
            <a:r>
              <a:rPr lang="en-US" b="1" dirty="0" smtClean="0">
                <a:sym typeface="Symbol"/>
              </a:rPr>
              <a:t>         CH2=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C-OP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b="1" u="sng" dirty="0" err="1" smtClean="0">
                <a:sym typeface="Symbol"/>
              </a:rPr>
              <a:t>Thioester</a:t>
            </a:r>
            <a:r>
              <a:rPr lang="en-US" b="1" u="sng" dirty="0" smtClean="0">
                <a:sym typeface="Symbol"/>
              </a:rPr>
              <a:t> bond:</a:t>
            </a:r>
          </a:p>
          <a:p>
            <a:pPr marL="68580" indent="0" algn="l" rtl="0">
              <a:buNone/>
            </a:pPr>
            <a:r>
              <a:rPr lang="en-US" b="1" dirty="0" smtClean="0">
                <a:sym typeface="Symbol"/>
              </a:rPr>
              <a:t>  Acetyl COA:</a:t>
            </a:r>
          </a:p>
          <a:p>
            <a:pPr marL="68580" indent="0" algn="l" rtl="0">
              <a:buNone/>
            </a:pPr>
            <a:r>
              <a:rPr lang="en-US" b="1" dirty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  R-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COS</a:t>
            </a:r>
            <a:r>
              <a:rPr lang="en-US" b="1" dirty="0" smtClean="0">
                <a:sym typeface="Symbol"/>
              </a:rPr>
              <a:t>-COA (ester between carboxylic acid &amp; </a:t>
            </a:r>
            <a:r>
              <a:rPr lang="en-US" b="1" dirty="0" err="1" smtClean="0">
                <a:sym typeface="Symbol"/>
              </a:rPr>
              <a:t>thiol</a:t>
            </a:r>
            <a:r>
              <a:rPr lang="en-US" b="1" dirty="0" smtClean="0">
                <a:sym typeface="Symbol"/>
              </a:rPr>
              <a:t>)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 smtClean="0">
              <a:sym typeface="Symbol"/>
            </a:endParaRPr>
          </a:p>
          <a:p>
            <a:pPr marL="68580" indent="0" algn="l" rtl="0">
              <a:buNone/>
            </a:pPr>
            <a:endParaRPr lang="en-US" dirty="0" smtClean="0">
              <a:sym typeface="Symbol"/>
            </a:endParaRPr>
          </a:p>
          <a:p>
            <a:pPr marL="68580" indent="0" algn="l" rtl="0">
              <a:buNone/>
            </a:pPr>
            <a:endParaRPr lang="en-US" dirty="0" smtClean="0">
              <a:sym typeface="Symbol"/>
            </a:endParaRPr>
          </a:p>
          <a:p>
            <a:pPr marL="68580" indent="0" algn="l" rtl="0">
              <a:buNone/>
            </a:pPr>
            <a:endParaRPr lang="en-US" dirty="0" smtClean="0">
              <a:sym typeface="Symbol"/>
            </a:endParaRPr>
          </a:p>
          <a:p>
            <a:pPr algn="l" rtl="0"/>
            <a:endParaRPr lang="ar-EG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2878570" y="4005064"/>
            <a:ext cx="0" cy="14401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2791</TotalTime>
  <Words>1598</Words>
  <Application>Microsoft Office PowerPoint</Application>
  <PresentationFormat>عرض على الشاشة (3:4)‏</PresentationFormat>
  <Paragraphs>280</Paragraphs>
  <Slides>32</Slides>
  <Notes>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أوستن</vt:lpstr>
      <vt:lpstr>عرض تقديمي في PowerPoint</vt:lpstr>
      <vt:lpstr>BIOENERGETICS</vt:lpstr>
      <vt:lpstr>Items</vt:lpstr>
      <vt:lpstr>  METABOLISM</vt:lpstr>
      <vt:lpstr>METABOLISM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  Mechanisms of collection of released energy: Released energy is collected in the form of ATP at two levels: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Oxidative Phosphorylation</vt:lpstr>
      <vt:lpstr>عرض تقديمي في PowerPoint</vt:lpstr>
      <vt:lpstr>عرض تقديمي في PowerPoint</vt:lpstr>
      <vt:lpstr>عرض تقديمي في PowerPoint</vt:lpstr>
      <vt:lpstr>UNCOUPLERS OF OXIDATIVE PHOSPHORYLATION </vt:lpstr>
      <vt:lpstr>Examples of uncouplers of Oxidative phosphorylation</vt:lpstr>
      <vt:lpstr>INHIBITORS OF ELECTRON TRANSPORT CHAIN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Nagla</dc:creator>
  <cp:lastModifiedBy>Nagla</cp:lastModifiedBy>
  <cp:revision>111</cp:revision>
  <dcterms:created xsi:type="dcterms:W3CDTF">2013-09-27T14:01:51Z</dcterms:created>
  <dcterms:modified xsi:type="dcterms:W3CDTF">2013-12-08T20:41:42Z</dcterms:modified>
</cp:coreProperties>
</file>